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2" d="100"/>
          <a:sy n="102" d="100"/>
        </p:scale>
        <p:origin x="11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Grade 4</a:t>
            </a:r>
            <a:br>
              <a:rPr lang="en-US" dirty="0" smtClean="0"/>
            </a:br>
            <a:r>
              <a:rPr lang="en-US" dirty="0" err="1" smtClean="0"/>
              <a:t>Rockin</a:t>
            </a:r>
            <a:r>
              <a:rPr lang="en-US" dirty="0" smtClean="0"/>
              <a:t>’ Science</a:t>
            </a:r>
            <a:endParaRPr lang="en-US" dirty="0"/>
          </a:p>
        </p:txBody>
      </p:sp>
      <p:sp>
        <p:nvSpPr>
          <p:cNvPr id="3" name="Subtitle 2"/>
          <p:cNvSpPr>
            <a:spLocks noGrp="1"/>
          </p:cNvSpPr>
          <p:nvPr>
            <p:ph type="subTitle" idx="1"/>
          </p:nvPr>
        </p:nvSpPr>
        <p:spPr/>
        <p:txBody>
          <a:bodyPr/>
          <a:lstStyle/>
          <a:p>
            <a:r>
              <a:rPr lang="en-US" dirty="0" smtClean="0"/>
              <a:t>Key Information for Lesson on Erosion &amp; Weathering</a:t>
            </a:r>
            <a:endParaRPr lang="en-US" dirty="0"/>
          </a:p>
        </p:txBody>
      </p:sp>
    </p:spTree>
    <p:extLst>
      <p:ext uri="{BB962C8B-B14F-4D97-AF65-F5344CB8AC3E}">
        <p14:creationId xmlns:p14="http://schemas.microsoft.com/office/powerpoint/2010/main" val="383271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Erosion Terminology</a:t>
            </a:r>
            <a:r>
              <a:rPr lang="en-US" dirty="0"/>
              <a:t/>
            </a:r>
            <a:br>
              <a:rPr lang="en-US" dirty="0"/>
            </a:br>
            <a:r>
              <a:rPr lang="en-US" i="1" dirty="0"/>
              <a:t>"</a:t>
            </a:r>
            <a:r>
              <a:rPr lang="en-US" sz="2700" i="1" dirty="0"/>
              <a:t>Erosion and sedimentation are complimentary geological processes."</a:t>
            </a:r>
            <a:r>
              <a:rPr lang="en-US" dirty="0"/>
              <a:t/>
            </a:r>
            <a:br>
              <a:rPr lang="en-US" dirty="0"/>
            </a:br>
            <a:endParaRPr lang="en-US" dirty="0"/>
          </a:p>
        </p:txBody>
      </p:sp>
      <p:sp>
        <p:nvSpPr>
          <p:cNvPr id="3" name="Content Placeholder 2"/>
          <p:cNvSpPr>
            <a:spLocks noGrp="1"/>
          </p:cNvSpPr>
          <p:nvPr>
            <p:ph sz="half" idx="1"/>
          </p:nvPr>
        </p:nvSpPr>
        <p:spPr/>
        <p:txBody>
          <a:bodyPr>
            <a:normAutofit fontScale="62500" lnSpcReduction="20000"/>
          </a:bodyPr>
          <a:lstStyle/>
          <a:p>
            <a:r>
              <a:rPr lang="en-US" b="1" dirty="0" smtClean="0"/>
              <a:t>Erosion</a:t>
            </a:r>
          </a:p>
          <a:p>
            <a:pPr lvl="1"/>
            <a:r>
              <a:rPr lang="en-US" dirty="0" smtClean="0"/>
              <a:t> </a:t>
            </a:r>
            <a:r>
              <a:rPr lang="en-US" dirty="0"/>
              <a:t>the wearing away of rock materials and removal from one area of the Earth’s surface. Erosion tends to occur in two forms:</a:t>
            </a:r>
            <a:r>
              <a:rPr lang="en-US" dirty="0"/>
              <a:t> </a:t>
            </a:r>
          </a:p>
          <a:p>
            <a:pPr lvl="2"/>
            <a:r>
              <a:rPr lang="en-US" i="1" dirty="0"/>
              <a:t>Earth processes</a:t>
            </a:r>
            <a:r>
              <a:rPr lang="en-US" dirty="0"/>
              <a:t> which move material on the Earth’s surface over long periods of time, such as weathering and gravity</a:t>
            </a:r>
            <a:endParaRPr lang="en-US" dirty="0"/>
          </a:p>
          <a:p>
            <a:pPr lvl="2"/>
            <a:r>
              <a:rPr lang="en-US" i="1" dirty="0"/>
              <a:t>Human activity</a:t>
            </a:r>
            <a:r>
              <a:rPr lang="en-US" dirty="0"/>
              <a:t> which moves material on the Earth's surface over short periods of time, such as residential and commercial development, farming, etc., that results in the alteration of the landscape and surrounding animal communities</a:t>
            </a:r>
            <a:endParaRPr lang="en-US" dirty="0"/>
          </a:p>
          <a:p>
            <a:endParaRPr lang="en-US" dirty="0"/>
          </a:p>
        </p:txBody>
      </p:sp>
      <p:sp>
        <p:nvSpPr>
          <p:cNvPr id="4" name="Content Placeholder 3"/>
          <p:cNvSpPr>
            <a:spLocks noGrp="1"/>
          </p:cNvSpPr>
          <p:nvPr>
            <p:ph sz="half" idx="2"/>
          </p:nvPr>
        </p:nvSpPr>
        <p:spPr/>
        <p:txBody>
          <a:bodyPr>
            <a:normAutofit fontScale="62500" lnSpcReduction="20000"/>
          </a:bodyPr>
          <a:lstStyle/>
          <a:p>
            <a:r>
              <a:rPr lang="en-US" b="1" dirty="0"/>
              <a:t>Sedimentation</a:t>
            </a:r>
            <a:r>
              <a:rPr lang="en-US" dirty="0"/>
              <a:t> </a:t>
            </a:r>
            <a:endParaRPr lang="en-US" dirty="0" smtClean="0"/>
          </a:p>
          <a:p>
            <a:r>
              <a:rPr lang="en-US" dirty="0" smtClean="0"/>
              <a:t>is </a:t>
            </a:r>
            <a:r>
              <a:rPr lang="en-US" dirty="0"/>
              <a:t>the act or process of depositing sediments which have usually been transported for some time and distance. Sedimentation is caused when something carrying the sediment has to deposit it in an area and the sediment begins to accumulate. Examples include when gravity causes sediments to move down the slope of a mountain or hill and they are deposited at the base of the slope; when sediments carried by wind or water are released because these currents are slowed and lack the force to continue moving them; when glaciers melt and the carried sediments are deposited in one area; or when materials that have dissolved in water are left behind as the water is evaporated.</a:t>
            </a:r>
            <a:r>
              <a:rPr lang="en-US" dirty="0"/>
              <a:t> </a:t>
            </a:r>
          </a:p>
        </p:txBody>
      </p:sp>
    </p:spTree>
    <p:extLst>
      <p:ext uri="{BB962C8B-B14F-4D97-AF65-F5344CB8AC3E}">
        <p14:creationId xmlns:p14="http://schemas.microsoft.com/office/powerpoint/2010/main" val="296686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b="1" dirty="0" smtClean="0"/>
              <a:t>Soil</a:t>
            </a:r>
          </a:p>
          <a:p>
            <a:r>
              <a:rPr lang="en-US" dirty="0" smtClean="0"/>
              <a:t> </a:t>
            </a:r>
            <a:r>
              <a:rPr lang="en-US" dirty="0"/>
              <a:t>is the thin and loosely packed layer of earth materials composed of decaying organic matter and weathered minerals which provides nutrients, physical support, and adequate amounts of air and water for plant growth.</a:t>
            </a:r>
            <a:endParaRPr lang="en-US" dirty="0"/>
          </a:p>
        </p:txBody>
      </p:sp>
      <p:sp>
        <p:nvSpPr>
          <p:cNvPr id="4" name="Content Placeholder 3"/>
          <p:cNvSpPr>
            <a:spLocks noGrp="1"/>
          </p:cNvSpPr>
          <p:nvPr>
            <p:ph sz="half" idx="2"/>
          </p:nvPr>
        </p:nvSpPr>
        <p:spPr/>
        <p:txBody>
          <a:bodyPr/>
          <a:lstStyle/>
          <a:p>
            <a:r>
              <a:rPr lang="en-US" b="1" dirty="0" smtClean="0"/>
              <a:t>Rills</a:t>
            </a:r>
          </a:p>
          <a:p>
            <a:r>
              <a:rPr lang="en-US" dirty="0" smtClean="0"/>
              <a:t> </a:t>
            </a:r>
            <a:r>
              <a:rPr lang="en-US" dirty="0"/>
              <a:t>are cuts made in the soil due to the action of flowing water as it picks up sediments in the soil. Over time, rills may grow to become gullies, </a:t>
            </a:r>
            <a:r>
              <a:rPr lang="en-US" dirty="0" err="1"/>
              <a:t>creekbeds</a:t>
            </a:r>
            <a:r>
              <a:rPr lang="en-US" dirty="0"/>
              <a:t>, rivers, the Grand Canyon, etc.</a:t>
            </a:r>
            <a:endParaRPr lang="en-US" dirty="0"/>
          </a:p>
        </p:txBody>
      </p:sp>
    </p:spTree>
    <p:extLst>
      <p:ext uri="{BB962C8B-B14F-4D97-AF65-F5344CB8AC3E}">
        <p14:creationId xmlns:p14="http://schemas.microsoft.com/office/powerpoint/2010/main" val="163126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Forces</a:t>
            </a:r>
            <a:r>
              <a:rPr lang="en-US" dirty="0"/>
              <a:t> which drive erosion include: </a:t>
            </a:r>
            <a:endParaRPr lang="en-US" dirty="0"/>
          </a:p>
        </p:txBody>
      </p:sp>
      <p:sp>
        <p:nvSpPr>
          <p:cNvPr id="3" name="Content Placeholder 2"/>
          <p:cNvSpPr>
            <a:spLocks noGrp="1"/>
          </p:cNvSpPr>
          <p:nvPr>
            <p:ph sz="half" idx="1"/>
          </p:nvPr>
        </p:nvSpPr>
        <p:spPr/>
        <p:txBody>
          <a:bodyPr/>
          <a:lstStyle/>
          <a:p>
            <a:pPr lvl="2"/>
            <a:r>
              <a:rPr lang="en-US" i="1" dirty="0"/>
              <a:t>physical forces</a:t>
            </a:r>
            <a:r>
              <a:rPr lang="en-US" dirty="0"/>
              <a:t> (also known as </a:t>
            </a:r>
            <a:r>
              <a:rPr lang="en-US" i="1" dirty="0"/>
              <a:t>mechanical forces</a:t>
            </a:r>
            <a:r>
              <a:rPr lang="en-US" dirty="0"/>
              <a:t>) such as wind, flowing water, flooding, gravity, temperature shifts (expansion and contraction), evaporation due to the sun, and glacial ice melts</a:t>
            </a:r>
            <a:endParaRPr lang="en-US" dirty="0"/>
          </a:p>
          <a:p>
            <a:pPr lvl="2"/>
            <a:r>
              <a:rPr lang="en-US" i="1" dirty="0"/>
              <a:t>chemical forces</a:t>
            </a:r>
            <a:r>
              <a:rPr lang="en-US" dirty="0"/>
              <a:t> such as acid rain acting upon exposed rock and forest fires which remove plants anchoring the soil</a:t>
            </a:r>
            <a:endParaRPr lang="en-US" dirty="0"/>
          </a:p>
          <a:p>
            <a:endParaRPr lang="en-US" dirty="0"/>
          </a:p>
        </p:txBody>
      </p:sp>
      <p:sp>
        <p:nvSpPr>
          <p:cNvPr id="4" name="Content Placeholder 3"/>
          <p:cNvSpPr>
            <a:spLocks noGrp="1"/>
          </p:cNvSpPr>
          <p:nvPr>
            <p:ph sz="half" idx="2"/>
          </p:nvPr>
        </p:nvSpPr>
        <p:spPr/>
        <p:txBody>
          <a:bodyPr/>
          <a:lstStyle/>
          <a:p>
            <a:pPr lvl="2"/>
            <a:r>
              <a:rPr lang="en-US" i="1" dirty="0"/>
              <a:t>biological forces</a:t>
            </a:r>
            <a:r>
              <a:rPr lang="en-US" dirty="0"/>
              <a:t> such as beavers who dam rivers and flood land areas and people whose human practices expose soil</a:t>
            </a:r>
            <a:endParaRPr lang="en-US" dirty="0"/>
          </a:p>
          <a:p>
            <a:pPr lvl="2"/>
            <a:r>
              <a:rPr lang="en-US" i="1" dirty="0"/>
              <a:t>biochemical forces</a:t>
            </a:r>
            <a:r>
              <a:rPr lang="en-US" dirty="0"/>
              <a:t> such as acids deposited by plant roots or fallen leaves or by animal waste such as urine. Both can lower the pH of the soil making it difficult for protective plant growth to occur</a:t>
            </a:r>
            <a:endParaRPr lang="en-US" dirty="0"/>
          </a:p>
          <a:p>
            <a:endParaRPr lang="en-US" dirty="0"/>
          </a:p>
        </p:txBody>
      </p:sp>
    </p:spTree>
    <p:extLst>
      <p:ext uri="{BB962C8B-B14F-4D97-AF65-F5344CB8AC3E}">
        <p14:creationId xmlns:p14="http://schemas.microsoft.com/office/powerpoint/2010/main" val="229434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types of erosion?</a:t>
            </a:r>
            <a:r>
              <a:rPr lang="en-US" dirty="0"/>
              <a:t> </a:t>
            </a:r>
          </a:p>
        </p:txBody>
      </p:sp>
      <p:sp>
        <p:nvSpPr>
          <p:cNvPr id="3" name="Content Placeholder 2"/>
          <p:cNvSpPr>
            <a:spLocks noGrp="1"/>
          </p:cNvSpPr>
          <p:nvPr>
            <p:ph sz="half" idx="1"/>
          </p:nvPr>
        </p:nvSpPr>
        <p:spPr/>
        <p:txBody>
          <a:bodyPr>
            <a:normAutofit fontScale="70000" lnSpcReduction="20000"/>
          </a:bodyPr>
          <a:lstStyle/>
          <a:p>
            <a:pPr lvl="1"/>
            <a:r>
              <a:rPr lang="en-US" b="1" dirty="0" err="1"/>
              <a:t>Subaerial</a:t>
            </a:r>
            <a:r>
              <a:rPr lang="en-US" b="1" dirty="0"/>
              <a:t> erosion</a:t>
            </a:r>
            <a:r>
              <a:rPr lang="en-US" dirty="0"/>
              <a:t> describes erosion that occurs when land is exposed to the atmosphere. Chemical or mechanical processes alter exposed rock (weathering) which is then transported in a variety of ways. The leading causes of </a:t>
            </a:r>
            <a:r>
              <a:rPr lang="en-US" dirty="0" err="1"/>
              <a:t>subaerial</a:t>
            </a:r>
            <a:r>
              <a:rPr lang="en-US" dirty="0"/>
              <a:t> erosion include gravity, running water, ice (often in the form of glaciation), wind, and </a:t>
            </a:r>
            <a:r>
              <a:rPr lang="en-US" dirty="0" err="1"/>
              <a:t>nearshore</a:t>
            </a:r>
            <a:r>
              <a:rPr lang="en-US" dirty="0"/>
              <a:t> ocean waves.</a:t>
            </a:r>
            <a:endParaRPr lang="en-US" dirty="0"/>
          </a:p>
          <a:p>
            <a:pPr lvl="1"/>
            <a:r>
              <a:rPr lang="en-US" b="1" dirty="0"/>
              <a:t>Gravity erosion</a:t>
            </a:r>
            <a:r>
              <a:rPr lang="en-US" dirty="0"/>
              <a:t> (also known as </a:t>
            </a:r>
            <a:r>
              <a:rPr lang="en-US" b="1" dirty="0"/>
              <a:t>mass wasting</a:t>
            </a:r>
            <a:r>
              <a:rPr lang="en-US" dirty="0"/>
              <a:t>) occurs where slopes and other irregularities in land surface allow gravity to weather away and transport rock debris downward. Crystal movements, also known as diastrophism, commonly cause slope formation, along with valley cutting by streams. This process of downhill creep of rock debris may be accelerated by the effects of running water but generally is so gradual that it is imperceptible. </a:t>
            </a:r>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pPr lvl="1"/>
            <a:r>
              <a:rPr lang="en-US" b="1" dirty="0"/>
              <a:t>Running water (fluvial) erosion</a:t>
            </a:r>
            <a:r>
              <a:rPr lang="en-US" dirty="0"/>
              <a:t> is when the force of moving water dislodges rocks and other solid particles which are carried along by the water. These particles scrape and scour the soil, loosening it and carrying it away. This scouring caused by the bouncing and rolling of solid particles is called </a:t>
            </a:r>
            <a:r>
              <a:rPr lang="en-US" i="1" dirty="0"/>
              <a:t>saltation</a:t>
            </a:r>
            <a:r>
              <a:rPr lang="en-US" dirty="0"/>
              <a:t>. </a:t>
            </a:r>
            <a:endParaRPr lang="en-US" dirty="0"/>
          </a:p>
          <a:p>
            <a:pPr lvl="1"/>
            <a:r>
              <a:rPr lang="en-US" b="1" dirty="0"/>
              <a:t>Ice or Glacial erosion</a:t>
            </a:r>
            <a:r>
              <a:rPr lang="en-US" dirty="0"/>
              <a:t> occurs when glacial ice freezes to rock particles and the rocks are then pulled loose and become stuck to the glacier. The rocks are then carried along, scraping and eroding the Earth’s surface as the glacier moves.</a:t>
            </a:r>
            <a:endParaRPr lang="en-US" dirty="0"/>
          </a:p>
          <a:p>
            <a:endParaRPr lang="en-US" dirty="0"/>
          </a:p>
        </p:txBody>
      </p:sp>
    </p:spTree>
    <p:extLst>
      <p:ext uri="{BB962C8B-B14F-4D97-AF65-F5344CB8AC3E}">
        <p14:creationId xmlns:p14="http://schemas.microsoft.com/office/powerpoint/2010/main" val="274348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types of erosion</a:t>
            </a:r>
            <a:endParaRPr lang="en-US" dirty="0"/>
          </a:p>
        </p:txBody>
      </p:sp>
      <p:sp>
        <p:nvSpPr>
          <p:cNvPr id="3" name="Content Placeholder 2"/>
          <p:cNvSpPr>
            <a:spLocks noGrp="1"/>
          </p:cNvSpPr>
          <p:nvPr>
            <p:ph sz="half" idx="1"/>
          </p:nvPr>
        </p:nvSpPr>
        <p:spPr/>
        <p:txBody>
          <a:bodyPr>
            <a:normAutofit fontScale="77500" lnSpcReduction="20000"/>
          </a:bodyPr>
          <a:lstStyle/>
          <a:p>
            <a:pPr lvl="1"/>
            <a:r>
              <a:rPr lang="en-US" b="1" dirty="0"/>
              <a:t>Wind (</a:t>
            </a:r>
            <a:r>
              <a:rPr lang="en-US" b="1" dirty="0" err="1"/>
              <a:t>Eolian</a:t>
            </a:r>
            <a:r>
              <a:rPr lang="en-US" b="1" dirty="0"/>
              <a:t>) erosion</a:t>
            </a:r>
            <a:r>
              <a:rPr lang="en-US" dirty="0"/>
              <a:t> is most destructive in areas where there is little to no ground cover and small rocks, sand, and silt are blown across the land. </a:t>
            </a:r>
            <a:r>
              <a:rPr lang="en-US" i="1" dirty="0"/>
              <a:t>Deflation</a:t>
            </a:r>
            <a:r>
              <a:rPr lang="en-US" dirty="0"/>
              <a:t> is the process by which rocks are picked up and moved by wind. </a:t>
            </a:r>
            <a:endParaRPr lang="en-US" dirty="0"/>
          </a:p>
          <a:p>
            <a:pPr lvl="1"/>
            <a:r>
              <a:rPr lang="en-US" b="1" dirty="0"/>
              <a:t>Wave erosion</a:t>
            </a:r>
            <a:r>
              <a:rPr lang="en-US" dirty="0"/>
              <a:t> is caused by the recurring crash of waves along coasts and beaches. The impact of the waves and the sediment that is carried in erode the shoreline.</a:t>
            </a:r>
            <a:endParaRPr lang="en-US" dirty="0"/>
          </a:p>
          <a:p>
            <a:pPr lvl="1"/>
            <a:r>
              <a:rPr lang="en-US" b="1" dirty="0"/>
              <a:t>Subaqueous erosion</a:t>
            </a:r>
            <a:r>
              <a:rPr lang="en-US" i="1" dirty="0"/>
              <a:t> </a:t>
            </a:r>
            <a:r>
              <a:rPr lang="en-US" dirty="0"/>
              <a:t>is when currents move along the bottom of bodies of standing water and the currents move solid fragments of rock/soil which, in turn, scrape the soil layer and cause soil loss in the area.</a:t>
            </a:r>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1. </a:t>
            </a:r>
            <a:r>
              <a:rPr lang="en-US" dirty="0" err="1" smtClean="0"/>
              <a:t>Subaerial</a:t>
            </a:r>
            <a:endParaRPr lang="en-US" dirty="0" smtClean="0"/>
          </a:p>
          <a:p>
            <a:r>
              <a:rPr lang="en-US" dirty="0" smtClean="0"/>
              <a:t>2.Gravity</a:t>
            </a:r>
          </a:p>
          <a:p>
            <a:r>
              <a:rPr lang="en-US" dirty="0" smtClean="0"/>
              <a:t>3. Ice or Glacial</a:t>
            </a:r>
          </a:p>
          <a:p>
            <a:r>
              <a:rPr lang="en-US" dirty="0" smtClean="0"/>
              <a:t>4.</a:t>
            </a:r>
            <a:r>
              <a:rPr lang="en-US" b="1" dirty="0" smtClean="0"/>
              <a:t> </a:t>
            </a:r>
            <a:r>
              <a:rPr lang="en-US" b="1" dirty="0"/>
              <a:t>Running water (fluvial) </a:t>
            </a:r>
            <a:r>
              <a:rPr lang="en-US" b="1" dirty="0" smtClean="0"/>
              <a:t>erosion</a:t>
            </a:r>
          </a:p>
          <a:p>
            <a:r>
              <a:rPr lang="en-US" b="1" dirty="0" smtClean="0"/>
              <a:t>5.Wind</a:t>
            </a:r>
          </a:p>
          <a:p>
            <a:r>
              <a:rPr lang="en-US" b="1" dirty="0" smtClean="0"/>
              <a:t>6. Waves</a:t>
            </a:r>
          </a:p>
          <a:p>
            <a:r>
              <a:rPr lang="en-US" b="1" dirty="0" smtClean="0"/>
              <a:t>7. Subaqueous </a:t>
            </a:r>
            <a:r>
              <a:rPr lang="en-US" dirty="0" smtClean="0"/>
              <a:t> </a:t>
            </a:r>
            <a:endParaRPr lang="en-US" dirty="0"/>
          </a:p>
        </p:txBody>
      </p:sp>
    </p:spTree>
    <p:extLst>
      <p:ext uri="{BB962C8B-B14F-4D97-AF65-F5344CB8AC3E}">
        <p14:creationId xmlns:p14="http://schemas.microsoft.com/office/powerpoint/2010/main" val="39114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the effect of erosion on the environment?</a:t>
            </a:r>
            <a:endParaRPr lang="en-US" dirty="0"/>
          </a:p>
        </p:txBody>
      </p:sp>
      <p:sp>
        <p:nvSpPr>
          <p:cNvPr id="3" name="Content Placeholder 2"/>
          <p:cNvSpPr>
            <a:spLocks noGrp="1"/>
          </p:cNvSpPr>
          <p:nvPr>
            <p:ph sz="half" idx="1"/>
          </p:nvPr>
        </p:nvSpPr>
        <p:spPr/>
        <p:txBody>
          <a:bodyPr>
            <a:normAutofit lnSpcReduction="10000"/>
          </a:bodyPr>
          <a:lstStyle/>
          <a:p>
            <a:pPr lvl="1"/>
            <a:r>
              <a:rPr lang="en-US" dirty="0"/>
              <a:t>Sedimentation in rivers </a:t>
            </a:r>
            <a:endParaRPr lang="en-US" dirty="0"/>
          </a:p>
          <a:p>
            <a:pPr lvl="2"/>
            <a:r>
              <a:rPr lang="en-US" dirty="0"/>
              <a:t>pollutes water with soil particles</a:t>
            </a:r>
            <a:endParaRPr lang="en-US" dirty="0"/>
          </a:p>
          <a:p>
            <a:pPr lvl="2"/>
            <a:r>
              <a:rPr lang="en-US" dirty="0"/>
              <a:t>damages water ecosystems through reduced sunlight for aquatic plants and animals</a:t>
            </a:r>
            <a:endParaRPr lang="en-US" dirty="0"/>
          </a:p>
          <a:p>
            <a:pPr lvl="2"/>
            <a:r>
              <a:rPr lang="en-US" dirty="0"/>
              <a:t>increases water treatment costs for human water consumption</a:t>
            </a:r>
            <a:endParaRPr lang="en-US" dirty="0"/>
          </a:p>
          <a:p>
            <a:pPr lvl="2"/>
            <a:r>
              <a:rPr lang="en-US" dirty="0"/>
              <a:t>reduces the depth of rivers, thus creating waterways that can't be navigated by commercial crafts</a:t>
            </a:r>
            <a:endParaRPr lang="en-US" dirty="0"/>
          </a:p>
          <a:p>
            <a:endParaRPr lang="en-US" dirty="0"/>
          </a:p>
        </p:txBody>
      </p:sp>
      <p:sp>
        <p:nvSpPr>
          <p:cNvPr id="4" name="Content Placeholder 3"/>
          <p:cNvSpPr>
            <a:spLocks noGrp="1"/>
          </p:cNvSpPr>
          <p:nvPr>
            <p:ph sz="half" idx="2"/>
          </p:nvPr>
        </p:nvSpPr>
        <p:spPr/>
        <p:txBody>
          <a:bodyPr>
            <a:normAutofit lnSpcReduction="10000"/>
          </a:bodyPr>
          <a:lstStyle/>
          <a:p>
            <a:pPr lvl="1"/>
            <a:r>
              <a:rPr lang="en-US" dirty="0"/>
              <a:t>Removal of topsoil from land areas </a:t>
            </a:r>
            <a:endParaRPr lang="en-US" dirty="0"/>
          </a:p>
          <a:p>
            <a:pPr lvl="2"/>
            <a:r>
              <a:rPr lang="en-US" dirty="0"/>
              <a:t>prevents plant growth</a:t>
            </a:r>
            <a:endParaRPr lang="en-US" dirty="0"/>
          </a:p>
          <a:p>
            <a:pPr lvl="2"/>
            <a:r>
              <a:rPr lang="en-US" dirty="0"/>
              <a:t>alters ecosystems, thus reducing the biodiversity of life</a:t>
            </a:r>
            <a:endParaRPr lang="en-US" dirty="0"/>
          </a:p>
          <a:p>
            <a:pPr lvl="2"/>
            <a:r>
              <a:rPr lang="en-US" dirty="0"/>
              <a:t>destroys crops</a:t>
            </a:r>
            <a:endParaRPr lang="en-US" dirty="0"/>
          </a:p>
          <a:p>
            <a:pPr lvl="2"/>
            <a:r>
              <a:rPr lang="en-US" dirty="0"/>
              <a:t>reduces agricultural food production</a:t>
            </a:r>
            <a:endParaRPr lang="en-US" dirty="0"/>
          </a:p>
          <a:p>
            <a:pPr lvl="2"/>
            <a:r>
              <a:rPr lang="en-US" dirty="0"/>
              <a:t>reduces farming income</a:t>
            </a:r>
            <a:endParaRPr lang="en-US" dirty="0"/>
          </a:p>
          <a:p>
            <a:endParaRPr lang="en-US" dirty="0"/>
          </a:p>
        </p:txBody>
      </p:sp>
    </p:spTree>
    <p:extLst>
      <p:ext uri="{BB962C8B-B14F-4D97-AF65-F5344CB8AC3E}">
        <p14:creationId xmlns:p14="http://schemas.microsoft.com/office/powerpoint/2010/main" val="260906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the effect of erosion on the environment?</a:t>
            </a:r>
            <a:endParaRPr lang="en-US" dirty="0"/>
          </a:p>
        </p:txBody>
      </p:sp>
      <p:sp>
        <p:nvSpPr>
          <p:cNvPr id="3" name="Content Placeholder 2"/>
          <p:cNvSpPr>
            <a:spLocks noGrp="1"/>
          </p:cNvSpPr>
          <p:nvPr>
            <p:ph sz="half" idx="1"/>
          </p:nvPr>
        </p:nvSpPr>
        <p:spPr/>
        <p:txBody>
          <a:bodyPr/>
          <a:lstStyle/>
          <a:p>
            <a:pPr lvl="1"/>
            <a:r>
              <a:rPr lang="en-US" dirty="0"/>
              <a:t>Wind erosion </a:t>
            </a:r>
            <a:endParaRPr lang="en-US" dirty="0"/>
          </a:p>
          <a:p>
            <a:pPr lvl="2"/>
            <a:r>
              <a:rPr lang="en-US" dirty="0"/>
              <a:t>increases the amount of particles in the air</a:t>
            </a:r>
            <a:endParaRPr lang="en-US" dirty="0"/>
          </a:p>
          <a:p>
            <a:pPr lvl="2"/>
            <a:r>
              <a:rPr lang="en-US" dirty="0"/>
              <a:t>reduces visibility</a:t>
            </a:r>
            <a:endParaRPr lang="en-US" dirty="0"/>
          </a:p>
          <a:p>
            <a:pPr lvl="2"/>
            <a:r>
              <a:rPr lang="en-US" dirty="0"/>
              <a:t>reduces air quality</a:t>
            </a:r>
            <a:endParaRPr lang="en-US" dirty="0"/>
          </a:p>
          <a:p>
            <a:pPr lvl="2"/>
            <a:r>
              <a:rPr lang="en-US" dirty="0"/>
              <a:t>causes breathing problems (asthma, etc.)</a:t>
            </a:r>
            <a:endParaRPr lang="en-US" dirty="0"/>
          </a:p>
          <a:p>
            <a:endParaRPr lang="en-US" dirty="0"/>
          </a:p>
        </p:txBody>
      </p:sp>
      <p:sp>
        <p:nvSpPr>
          <p:cNvPr id="4" name="Content Placeholder 3"/>
          <p:cNvSpPr>
            <a:spLocks noGrp="1"/>
          </p:cNvSpPr>
          <p:nvPr>
            <p:ph sz="half" idx="2"/>
          </p:nvPr>
        </p:nvSpPr>
        <p:spPr/>
        <p:txBody>
          <a:bodyPr/>
          <a:lstStyle/>
          <a:p>
            <a:r>
              <a:rPr lang="en-US" b="1" dirty="0"/>
              <a:t>Misconception(s).</a:t>
            </a:r>
            <a:r>
              <a:rPr lang="en-US" dirty="0"/>
              <a:t> </a:t>
            </a:r>
            <a:r>
              <a:rPr lang="en-US" dirty="0"/>
              <a:t>Misconception: Students tend to think of natural geologic erosion as being as large-scale and fast-paced as the types of erosion which occur due to human activity. Fact: Natural geologic erosion is a very slow, small-scale form of erosion.</a:t>
            </a:r>
            <a:endParaRPr lang="en-US" dirty="0"/>
          </a:p>
        </p:txBody>
      </p:sp>
    </p:spTree>
    <p:extLst>
      <p:ext uri="{BB962C8B-B14F-4D97-AF65-F5344CB8AC3E}">
        <p14:creationId xmlns:p14="http://schemas.microsoft.com/office/powerpoint/2010/main" val="31713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Goal</a:t>
            </a:r>
            <a:endParaRPr lang="en-US" dirty="0"/>
          </a:p>
        </p:txBody>
      </p:sp>
      <p:sp>
        <p:nvSpPr>
          <p:cNvPr id="3" name="Content Placeholder 2"/>
          <p:cNvSpPr>
            <a:spLocks noGrp="1"/>
          </p:cNvSpPr>
          <p:nvPr>
            <p:ph sz="half" idx="1"/>
          </p:nvPr>
        </p:nvSpPr>
        <p:spPr/>
        <p:txBody>
          <a:bodyPr/>
          <a:lstStyle/>
          <a:p>
            <a:r>
              <a:rPr lang="en-US" dirty="0"/>
              <a:t>Students will propose plans to correct erosion problems on their school grounds that may lead to </a:t>
            </a:r>
            <a:r>
              <a:rPr lang="en-US" dirty="0" smtClean="0"/>
              <a:t>implementation</a:t>
            </a:r>
            <a:endParaRPr lang="en-US" dirty="0"/>
          </a:p>
        </p:txBody>
      </p:sp>
      <p:sp>
        <p:nvSpPr>
          <p:cNvPr id="4" name="Content Placeholder 3"/>
          <p:cNvSpPr>
            <a:spLocks noGrp="1"/>
          </p:cNvSpPr>
          <p:nvPr>
            <p:ph sz="half" idx="2"/>
          </p:nvPr>
        </p:nvSpPr>
        <p:spPr/>
        <p:txBody>
          <a:bodyPr/>
          <a:lstStyle/>
          <a:p>
            <a:r>
              <a:rPr lang="en-US" dirty="0" smtClean="0"/>
              <a:t> </a:t>
            </a:r>
            <a:r>
              <a:rPr lang="en-US" dirty="0"/>
              <a:t>Students will learn about the different types of erosion and further develop their observation skills and group teamwork.</a:t>
            </a:r>
            <a:endParaRPr lang="en-US" dirty="0"/>
          </a:p>
        </p:txBody>
      </p:sp>
    </p:spTree>
    <p:extLst>
      <p:ext uri="{BB962C8B-B14F-4D97-AF65-F5344CB8AC3E}">
        <p14:creationId xmlns:p14="http://schemas.microsoft.com/office/powerpoint/2010/main" val="13713950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TotalTime>
  <Words>1006</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Grade 4 Rockin’ Science</vt:lpstr>
      <vt:lpstr> Erosion Terminology "Erosion and sedimentation are complimentary geological processes." </vt:lpstr>
      <vt:lpstr>PowerPoint Presentation</vt:lpstr>
      <vt:lpstr>Forces which drive erosion include: </vt:lpstr>
      <vt:lpstr>What are the types of erosion? </vt:lpstr>
      <vt:lpstr>What are the types of erosion</vt:lpstr>
      <vt:lpstr>What is the effect of erosion on the environment?</vt:lpstr>
      <vt:lpstr>What is the effect of erosion on the environment?</vt:lpstr>
      <vt:lpstr>Lesson Goal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4 Rockin’ Science</dc:title>
  <dc:creator>admin</dc:creator>
  <cp:lastModifiedBy>admin</cp:lastModifiedBy>
  <cp:revision>3</cp:revision>
  <dcterms:created xsi:type="dcterms:W3CDTF">2015-02-03T00:51:25Z</dcterms:created>
  <dcterms:modified xsi:type="dcterms:W3CDTF">2015-02-03T01:09:54Z</dcterms:modified>
</cp:coreProperties>
</file>