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7" r:id="rId4"/>
    <p:sldId id="257" r:id="rId5"/>
    <p:sldId id="259" r:id="rId6"/>
    <p:sldId id="261" r:id="rId7"/>
    <p:sldId id="262" r:id="rId8"/>
    <p:sldId id="264" r:id="rId9"/>
    <p:sldId id="270" r:id="rId10"/>
    <p:sldId id="271" r:id="rId11"/>
    <p:sldId id="265"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EF53D-A8FB-444A-9C40-025EA7DEBEC0}" type="datetimeFigureOut">
              <a:rPr lang="en-US" smtClean="0"/>
              <a:t>9/9/16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3CFE2-0234-403A-8BED-2E6EDBEC4863}" type="slidenum">
              <a:rPr lang="en-US" smtClean="0"/>
              <a:t>‹#›</a:t>
            </a:fld>
            <a:endParaRPr lang="en-US"/>
          </a:p>
        </p:txBody>
      </p:sp>
    </p:spTree>
    <p:extLst>
      <p:ext uri="{BB962C8B-B14F-4D97-AF65-F5344CB8AC3E}">
        <p14:creationId xmlns:p14="http://schemas.microsoft.com/office/powerpoint/2010/main" val="286951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3CFE2-0234-403A-8BED-2E6EDBEC4863}" type="slidenum">
              <a:rPr lang="en-US" smtClean="0"/>
              <a:t>6</a:t>
            </a:fld>
            <a:endParaRPr lang="en-US"/>
          </a:p>
        </p:txBody>
      </p:sp>
    </p:spTree>
    <p:extLst>
      <p:ext uri="{BB962C8B-B14F-4D97-AF65-F5344CB8AC3E}">
        <p14:creationId xmlns:p14="http://schemas.microsoft.com/office/powerpoint/2010/main" val="188669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CDC72-7B7D-4E99-B7E3-0CE8D063E2C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3744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CDC72-7B7D-4E99-B7E3-0CE8D063E2C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384054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CDC72-7B7D-4E99-B7E3-0CE8D063E2C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217422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CDC72-7B7D-4E99-B7E3-0CE8D063E2C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142602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CDC72-7B7D-4E99-B7E3-0CE8D063E2CD}" type="datetimeFigureOut">
              <a:rPr lang="en-US" smtClean="0"/>
              <a:t>9/9/16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155350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CDC72-7B7D-4E99-B7E3-0CE8D063E2CD}"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78047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CDC72-7B7D-4E99-B7E3-0CE8D063E2CD}" type="datetimeFigureOut">
              <a:rPr lang="en-US" smtClean="0"/>
              <a:t>9/9/16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265821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CDC72-7B7D-4E99-B7E3-0CE8D063E2CD}" type="datetimeFigureOut">
              <a:rPr lang="en-US" smtClean="0"/>
              <a:t>9/9/16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297718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CDC72-7B7D-4E99-B7E3-0CE8D063E2CD}" type="datetimeFigureOut">
              <a:rPr lang="en-US" smtClean="0"/>
              <a:t>9/9/16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357191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CDC72-7B7D-4E99-B7E3-0CE8D063E2CD}"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192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CDC72-7B7D-4E99-B7E3-0CE8D063E2CD}" type="datetimeFigureOut">
              <a:rPr lang="en-US" smtClean="0"/>
              <a:t>9/9/16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BC056-40D9-4C32-813A-8E64E573957C}" type="slidenum">
              <a:rPr lang="en-US" smtClean="0"/>
              <a:t>‹#›</a:t>
            </a:fld>
            <a:endParaRPr lang="en-US"/>
          </a:p>
        </p:txBody>
      </p:sp>
    </p:spTree>
    <p:extLst>
      <p:ext uri="{BB962C8B-B14F-4D97-AF65-F5344CB8AC3E}">
        <p14:creationId xmlns:p14="http://schemas.microsoft.com/office/powerpoint/2010/main" val="6033931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CDC72-7B7D-4E99-B7E3-0CE8D063E2CD}" type="datetimeFigureOut">
              <a:rPr lang="en-US" smtClean="0"/>
              <a:t>9/9/16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BC056-40D9-4C32-813A-8E64E573957C}" type="slidenum">
              <a:rPr lang="en-US" smtClean="0"/>
              <a:t>‹#›</a:t>
            </a:fld>
            <a:endParaRPr lang="en-US"/>
          </a:p>
        </p:txBody>
      </p:sp>
    </p:spTree>
    <p:extLst>
      <p:ext uri="{BB962C8B-B14F-4D97-AF65-F5344CB8AC3E}">
        <p14:creationId xmlns:p14="http://schemas.microsoft.com/office/powerpoint/2010/main" val="305656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2.xml"/><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2.xml"/><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2.xm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zunal.com/profile.php?u=256077" TargetMode="Externa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slide" Target="slide5.xml"/><Relationship Id="rId7" Type="http://schemas.openxmlformats.org/officeDocument/2006/relationships/slide" Target="slide6.xml"/><Relationship Id="rId8" Type="http://schemas.openxmlformats.org/officeDocument/2006/relationships/slide" Target="slide7.xml"/><Relationship Id="rId9" Type="http://schemas.openxmlformats.org/officeDocument/2006/relationships/image" Target="../media/image2.png"/><Relationship Id="rId10" Type="http://schemas.openxmlformats.org/officeDocument/2006/relationships/slide" Target="slide2.xml"/><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slide" Target="slide2.xml"/><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2.xml"/><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11.xml"/><Relationship Id="rId5" Type="http://schemas.openxmlformats.org/officeDocument/2006/relationships/hyperlink" Target="http://www.enwin.com/kids/downloads/electric_personality_quiz_for_kids.pdf" TargetMode="External"/><Relationship Id="rId6" Type="http://schemas.openxmlformats.org/officeDocument/2006/relationships/slide" Target="slide14.xml"/><Relationship Id="rId7" Type="http://schemas.openxmlformats.org/officeDocument/2006/relationships/slide" Target="slide13.xml"/><Relationship Id="rId8" Type="http://schemas.openxmlformats.org/officeDocument/2006/relationships/slide" Target="slide6.xml"/><Relationship Id="rId9" Type="http://schemas.openxmlformats.org/officeDocument/2006/relationships/image" Target="../media/image2.png"/><Relationship Id="rId10" Type="http://schemas.openxmlformats.org/officeDocument/2006/relationships/slide" Target="slide1.xml"/><Relationship Id="rId11"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slide" Target="slide2.xm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slide" Target="slide2.xml"/><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9" Type="http://schemas.openxmlformats.org/officeDocument/2006/relationships/hyperlink" Target="http://www.enwin.com/kids/electricity/types_of_energy.cfm" TargetMode="External"/><Relationship Id="rId20" Type="http://schemas.openxmlformats.org/officeDocument/2006/relationships/slide" Target="slide2.xml"/><Relationship Id="rId21" Type="http://schemas.openxmlformats.org/officeDocument/2006/relationships/image" Target="../media/image6.png"/><Relationship Id="rId10" Type="http://schemas.openxmlformats.org/officeDocument/2006/relationships/hyperlink" Target="http://www.enwin.com/kids/conservation/what_can_i_do.cfm" TargetMode="External"/><Relationship Id="rId11" Type="http://schemas.openxmlformats.org/officeDocument/2006/relationships/hyperlink" Target="http://www.eia.gov/kids/energy.cfm?page=1" TargetMode="External"/><Relationship Id="rId12" Type="http://schemas.openxmlformats.org/officeDocument/2006/relationships/hyperlink" Target="http://geothermal.marin.org/escrap.html" TargetMode="External"/><Relationship Id="rId13" Type="http://schemas.openxmlformats.org/officeDocument/2006/relationships/hyperlink" Target="http://c03.apogee.net/contentplayer/?coursetype=kids&amp;utilityid=gcpud&amp;id=16157" TargetMode="External"/><Relationship Id="rId14" Type="http://schemas.openxmlformats.org/officeDocument/2006/relationships/hyperlink" Target="http://www.eia.gov/state/?sid=FL" TargetMode="External"/><Relationship Id="rId15" Type="http://schemas.openxmlformats.org/officeDocument/2006/relationships/hyperlink" Target="http://www.eia.gov/kids/energy.cfm?page=5" TargetMode="External"/><Relationship Id="rId16" Type="http://schemas.openxmlformats.org/officeDocument/2006/relationships/hyperlink" Target="http://www.kids.esdb.bg/index.html" TargetMode="External"/><Relationship Id="rId17" Type="http://schemas.openxmlformats.org/officeDocument/2006/relationships/hyperlink" Target="http://www.energystar.gov/index.cfm?c=kids.kids_index" TargetMode="External"/><Relationship Id="rId18" Type="http://schemas.openxmlformats.org/officeDocument/2006/relationships/image" Target="../media/image2.png"/><Relationship Id="rId19"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image" Target="../media/image11.jpg"/><Relationship Id="rId3" Type="http://schemas.openxmlformats.org/officeDocument/2006/relationships/hyperlink" Target="http://energyquest.ca.gov/index.html" TargetMode="External"/><Relationship Id="rId4" Type="http://schemas.openxmlformats.org/officeDocument/2006/relationships/hyperlink" Target="http://www.eschooltoday.com/energy/kinds-of-energy/all-about-energy.html" TargetMode="External"/><Relationship Id="rId5" Type="http://schemas.openxmlformats.org/officeDocument/2006/relationships/hyperlink" Target="http://www.explorit.org/science/energy.html" TargetMode="External"/><Relationship Id="rId6" Type="http://schemas.openxmlformats.org/officeDocument/2006/relationships/hyperlink" Target="http://www.energyquest.ca.gov/story/chapter01.html" TargetMode="External"/><Relationship Id="rId7" Type="http://schemas.openxmlformats.org/officeDocument/2006/relationships/hyperlink" Target="http://www.energyquest.ca.gov/story/chapter02.html" TargetMode="External"/><Relationship Id="rId8" Type="http://schemas.openxmlformats.org/officeDocument/2006/relationships/hyperlink" Target="http://energyquest.ca.gov/story/chapter17.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slide" Target="slide2.xml"/><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Energy </a:t>
            </a:r>
            <a:r>
              <a:rPr lang="en-US" sz="3600" dirty="0" err="1" smtClean="0"/>
              <a:t>WebQuest</a:t>
            </a:r>
            <a:r>
              <a:rPr lang="en-US" sz="3600" dirty="0" smtClean="0"/>
              <a:t> for 3</a:t>
            </a:r>
            <a:r>
              <a:rPr lang="en-US" sz="3600" baseline="30000" dirty="0" smtClean="0"/>
              <a:t>rd</a:t>
            </a:r>
            <a:r>
              <a:rPr lang="en-US" sz="3600" dirty="0" smtClean="0"/>
              <a:t> grade students</a:t>
            </a:r>
            <a:endParaRPr lang="en-US" sz="3600" dirty="0"/>
          </a:p>
        </p:txBody>
      </p:sp>
      <p:sp>
        <p:nvSpPr>
          <p:cNvPr id="3" name="Subtitle 2"/>
          <p:cNvSpPr>
            <a:spLocks noGrp="1"/>
          </p:cNvSpPr>
          <p:nvPr>
            <p:ph type="subTitle" idx="1"/>
          </p:nvPr>
        </p:nvSpPr>
        <p:spPr>
          <a:xfrm>
            <a:off x="4648200" y="5763491"/>
            <a:ext cx="4495800" cy="1066800"/>
          </a:xfrm>
        </p:spPr>
        <p:txBody>
          <a:bodyPr>
            <a:normAutofit/>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p:txBody>
      </p:sp>
      <p:pic>
        <p:nvPicPr>
          <p:cNvPr id="5122" name="Picture 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9436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5904984"/>
            <a:ext cx="990600" cy="369332"/>
          </a:xfrm>
          <a:prstGeom prst="rect">
            <a:avLst/>
          </a:prstGeom>
          <a:noFill/>
        </p:spPr>
        <p:txBody>
          <a:bodyPr wrap="square" rtlCol="0">
            <a:spAutoFit/>
          </a:bodyPr>
          <a:lstStyle/>
          <a:p>
            <a:r>
              <a:rPr lang="en-US" dirty="0" smtClean="0"/>
              <a:t>       Next</a:t>
            </a:r>
            <a:endParaRPr lang="en-US" dirty="0"/>
          </a:p>
        </p:txBody>
      </p:sp>
      <p:sp>
        <p:nvSpPr>
          <p:cNvPr id="5" name="TextBox 4"/>
          <p:cNvSpPr txBox="1"/>
          <p:nvPr/>
        </p:nvSpPr>
        <p:spPr>
          <a:xfrm>
            <a:off x="381000" y="5562600"/>
            <a:ext cx="3733800" cy="646331"/>
          </a:xfrm>
          <a:prstGeom prst="rect">
            <a:avLst/>
          </a:prstGeom>
          <a:noFill/>
        </p:spPr>
        <p:txBody>
          <a:bodyPr wrap="square" rtlCol="0">
            <a:spAutoFit/>
          </a:bodyPr>
          <a:lstStyle/>
          <a:p>
            <a:r>
              <a:rPr lang="en-US" dirty="0" smtClean="0"/>
              <a:t>Art from California Energy Commission’s Annual Art Contest</a:t>
            </a:r>
            <a:endParaRPr lang="en-US" dirty="0"/>
          </a:p>
        </p:txBody>
      </p:sp>
    </p:spTree>
    <p:extLst>
      <p:ext uri="{BB962C8B-B14F-4D97-AF65-F5344CB8AC3E}">
        <p14:creationId xmlns:p14="http://schemas.microsoft.com/office/powerpoint/2010/main" val="2383829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pPr marL="0" indent="0">
              <a:buNone/>
            </a:pPr>
            <a:r>
              <a:rPr lang="en-US" sz="5600" dirty="0" smtClean="0"/>
              <a:t>5.  </a:t>
            </a:r>
            <a:r>
              <a:rPr lang="en-US" sz="5600" dirty="0"/>
              <a:t>LACC.3.SL.1.1</a:t>
            </a:r>
          </a:p>
          <a:p>
            <a:pPr marL="0" indent="0">
              <a:buNone/>
            </a:pPr>
            <a:endParaRPr lang="en-US" sz="5600" dirty="0"/>
          </a:p>
          <a:p>
            <a:r>
              <a:rPr lang="en-US" sz="5600" dirty="0"/>
              <a:t>Engage effectively in a range of collaborative discussions (one-on-one, in groups, and teacher-led) with diverse partners on grade 3 topics and texts, building on others’ ideas and expressing their own clearly. </a:t>
            </a:r>
            <a:endParaRPr lang="en-US" sz="5600" dirty="0" smtClean="0"/>
          </a:p>
          <a:p>
            <a:pPr marL="0" indent="0">
              <a:buNone/>
            </a:pPr>
            <a:endParaRPr lang="en-US" sz="5600" dirty="0"/>
          </a:p>
          <a:p>
            <a:pPr marL="400050" lvl="1" indent="0">
              <a:buNone/>
            </a:pPr>
            <a:r>
              <a:rPr lang="en-US" sz="5600" dirty="0"/>
              <a:t>a. Come to discussions prepared, having read or studied required material; explicitly draw on that preparation and other information known about the topic to explore ideas under discussion.</a:t>
            </a:r>
          </a:p>
          <a:p>
            <a:pPr marL="400050" lvl="1" indent="0">
              <a:buNone/>
            </a:pPr>
            <a:r>
              <a:rPr lang="en-US" sz="5600" dirty="0"/>
              <a:t>b. Follow agreed-upon rules for discussions (e.g., gaining the floor in respectful ways, listening to others with care, speaking one at a time about the topics and texts under discussion).</a:t>
            </a:r>
          </a:p>
          <a:p>
            <a:pPr marL="400050" lvl="1" indent="0">
              <a:buNone/>
            </a:pPr>
            <a:r>
              <a:rPr lang="en-US" sz="5600" dirty="0"/>
              <a:t>c. Ask questions to check understanding of information presented, stay on topic, and link their comments to the remarks of others.</a:t>
            </a:r>
          </a:p>
          <a:p>
            <a:pPr marL="400050" lvl="1" indent="0">
              <a:buNone/>
            </a:pPr>
            <a:r>
              <a:rPr lang="en-US" sz="5600" dirty="0"/>
              <a:t>d. Explain their own ideas and understanding in light of the discussion.</a:t>
            </a:r>
          </a:p>
          <a:p>
            <a:pPr marL="0" indent="0">
              <a:buNone/>
            </a:pPr>
            <a:endParaRPr lang="en-US" sz="4300" dirty="0" smtClean="0"/>
          </a:p>
          <a:p>
            <a:pPr marL="0" indent="0">
              <a:buNone/>
            </a:pPr>
            <a:endParaRPr lang="en-US" sz="2900" dirty="0"/>
          </a:p>
          <a:p>
            <a:pPr marL="0" indent="0">
              <a:buNone/>
            </a:pPr>
            <a:endParaRPr lang="en-US" sz="2900" dirty="0" smtClean="0"/>
          </a:p>
          <a:p>
            <a:pPr marL="0" indent="0">
              <a:buNone/>
            </a:pPr>
            <a:r>
              <a:rPr lang="en-US" sz="5600" dirty="0"/>
              <a:t>6</a:t>
            </a:r>
            <a:r>
              <a:rPr lang="en-US" sz="5600" dirty="0" smtClean="0"/>
              <a:t>. LACC.3.RI.1.3</a:t>
            </a:r>
          </a:p>
          <a:p>
            <a:r>
              <a:rPr lang="en-US" sz="5600" dirty="0"/>
              <a:t>Describe the relationship between a series of historical events, scientific ideas or concepts, or steps in technical procedures in a text, using language that pertains to time, sequence, and cause/effect. </a:t>
            </a:r>
          </a:p>
          <a:p>
            <a:pPr marL="0" indent="0">
              <a:buNone/>
            </a:pPr>
            <a:endParaRPr lang="en-US" sz="5600" dirty="0" smtClean="0"/>
          </a:p>
          <a:p>
            <a:pPr marL="0" indent="0">
              <a:buNone/>
            </a:pPr>
            <a:r>
              <a:rPr lang="en-US" sz="5600" dirty="0"/>
              <a:t>7</a:t>
            </a:r>
            <a:r>
              <a:rPr lang="en-US" sz="5600" dirty="0" smtClean="0"/>
              <a:t>. </a:t>
            </a:r>
            <a:r>
              <a:rPr lang="en-US" sz="5600" dirty="0"/>
              <a:t>LACC.3.SL.2.4</a:t>
            </a:r>
            <a:endParaRPr lang="en-US" sz="5600" dirty="0" smtClean="0"/>
          </a:p>
          <a:p>
            <a:pPr marL="0" indent="0">
              <a:buNone/>
            </a:pPr>
            <a:endParaRPr lang="en-US" sz="5600" dirty="0"/>
          </a:p>
          <a:p>
            <a:r>
              <a:rPr lang="en-US" sz="5600" dirty="0"/>
              <a:t>Report on a topic or text, tell a story, or recount an experience with appropriate facts and relevant, descriptive </a:t>
            </a:r>
            <a:r>
              <a:rPr lang="en-US" sz="5600" dirty="0" smtClean="0"/>
              <a:t>details</a:t>
            </a:r>
            <a:r>
              <a:rPr lang="en-US" sz="5600" dirty="0"/>
              <a:t>, speaking clearly at an understandable pace</a:t>
            </a:r>
            <a:r>
              <a:rPr lang="en-US" sz="5600" dirty="0" smtClean="0"/>
              <a:t>.</a:t>
            </a:r>
          </a:p>
          <a:p>
            <a:endParaRPr lang="en-US" sz="5600" dirty="0"/>
          </a:p>
          <a:p>
            <a:pPr marL="0" indent="0">
              <a:buNone/>
            </a:pPr>
            <a:r>
              <a:rPr lang="en-US" sz="5600" dirty="0" smtClean="0"/>
              <a:t> </a:t>
            </a:r>
            <a:endParaRPr lang="en-US" sz="5600" dirty="0"/>
          </a:p>
        </p:txBody>
      </p:sp>
    </p:spTree>
    <p:extLst>
      <p:ext uri="{BB962C8B-B14F-4D97-AF65-F5344CB8AC3E}">
        <p14:creationId xmlns:p14="http://schemas.microsoft.com/office/powerpoint/2010/main" val="2995653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76200"/>
            <a:ext cx="8991600" cy="6463308"/>
          </a:xfrm>
          <a:prstGeom prst="rect">
            <a:avLst/>
          </a:prstGeom>
          <a:noFill/>
        </p:spPr>
        <p:txBody>
          <a:bodyPr wrap="square" rtlCol="0">
            <a:spAutoFit/>
          </a:bodyPr>
          <a:lstStyle/>
          <a:p>
            <a:pPr algn="ctr"/>
            <a:r>
              <a:rPr lang="en-US" dirty="0" smtClean="0"/>
              <a:t>Energy Scavenger Hunt</a:t>
            </a:r>
          </a:p>
          <a:p>
            <a:r>
              <a:rPr lang="en-US" dirty="0" smtClean="0"/>
              <a:t>1. What is energy? ___________________________________________________________</a:t>
            </a:r>
          </a:p>
          <a:p>
            <a:endParaRPr lang="en-US" dirty="0" smtClean="0"/>
          </a:p>
          <a:p>
            <a:r>
              <a:rPr lang="en-US" dirty="0" smtClean="0"/>
              <a:t>2. The two main types of energy are __________________ and kinetic energy.</a:t>
            </a:r>
          </a:p>
          <a:p>
            <a:pPr marL="342900" indent="-342900">
              <a:buAutoNum type="arabicPeriod"/>
            </a:pPr>
            <a:endParaRPr lang="en-US" dirty="0"/>
          </a:p>
          <a:p>
            <a:r>
              <a:rPr lang="en-US" dirty="0" smtClean="0"/>
              <a:t>3. List 4 forms of energy and provide an example of each form. </a:t>
            </a:r>
          </a:p>
          <a:p>
            <a:pPr marL="342900" indent="-342900">
              <a:buAutoNum type="alphaUcPeriod"/>
            </a:pPr>
            <a:r>
              <a:rPr lang="en-US" dirty="0" smtClean="0"/>
              <a:t>___________________________________________________________________</a:t>
            </a:r>
          </a:p>
          <a:p>
            <a:pPr marL="342900" indent="-342900">
              <a:buAutoNum type="alphaUcPeriod"/>
            </a:pPr>
            <a:r>
              <a:rPr lang="en-US" dirty="0" smtClean="0"/>
              <a:t>___________________________________________________________________</a:t>
            </a:r>
          </a:p>
          <a:p>
            <a:pPr marL="342900" indent="-342900">
              <a:buAutoNum type="alphaUcPeriod"/>
            </a:pPr>
            <a:r>
              <a:rPr lang="en-US" dirty="0" smtClean="0"/>
              <a:t>___________________________________________________________________</a:t>
            </a:r>
          </a:p>
          <a:p>
            <a:pPr marL="342900" indent="-342900">
              <a:buAutoNum type="alphaUcPeriod"/>
            </a:pPr>
            <a:r>
              <a:rPr lang="en-US" dirty="0" smtClean="0"/>
              <a:t>___________________________________________________________________</a:t>
            </a:r>
          </a:p>
          <a:p>
            <a:pPr marL="342900" indent="-342900">
              <a:buAutoNum type="alphaUcPeriod"/>
            </a:pPr>
            <a:endParaRPr lang="en-US" dirty="0"/>
          </a:p>
          <a:p>
            <a:r>
              <a:rPr lang="en-US" dirty="0" smtClean="0"/>
              <a:t>4. What unit is used to measure sound energy? ______________</a:t>
            </a:r>
          </a:p>
          <a:p>
            <a:endParaRPr lang="en-US" dirty="0"/>
          </a:p>
          <a:p>
            <a:r>
              <a:rPr lang="en-US" dirty="0" smtClean="0"/>
              <a:t>5. Describe electrical energy._____________________________________________________</a:t>
            </a:r>
          </a:p>
          <a:p>
            <a:r>
              <a:rPr lang="en-US" dirty="0" smtClean="0"/>
              <a:t>____________________________________________________________________________</a:t>
            </a:r>
          </a:p>
          <a:p>
            <a:endParaRPr lang="en-US" dirty="0"/>
          </a:p>
          <a:p>
            <a:r>
              <a:rPr lang="en-US" dirty="0" smtClean="0"/>
              <a:t>6. Compare and contrast alternative renewable and non-renewable energy resources. How are they different? How are they alike?________________________________________________</a:t>
            </a:r>
          </a:p>
          <a:p>
            <a:r>
              <a:rPr lang="en-US" dirty="0" smtClean="0"/>
              <a:t>_____________________________________________________________________________</a:t>
            </a:r>
          </a:p>
          <a:p>
            <a:r>
              <a:rPr lang="en-US" dirty="0" smtClean="0"/>
              <a:t>_____________________________________________________________________________</a:t>
            </a:r>
          </a:p>
          <a:p>
            <a:endParaRPr lang="en-US" dirty="0" smtClean="0"/>
          </a:p>
          <a:p>
            <a:r>
              <a:rPr lang="en-US" dirty="0" smtClean="0"/>
              <a:t>7. Provide an example of kinetic energy_____________________________________________</a:t>
            </a:r>
          </a:p>
          <a:p>
            <a:r>
              <a:rPr lang="en-US" dirty="0" smtClean="0"/>
              <a:t>8. Provide an example of potential energy. __________________________________________</a:t>
            </a:r>
            <a:endParaRPr lang="en-US" dirty="0"/>
          </a:p>
        </p:txBody>
      </p:sp>
      <p:pic>
        <p:nvPicPr>
          <p:cNvPr id="11266" name="Picture 2">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048000" y="654177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688" y="654177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6468268"/>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390378"/>
            <a:ext cx="356393" cy="42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543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
            <a:ext cx="8229600" cy="5570756"/>
          </a:xfrm>
          <a:prstGeom prst="rect">
            <a:avLst/>
          </a:prstGeom>
          <a:noFill/>
        </p:spPr>
        <p:txBody>
          <a:bodyPr wrap="square" rtlCol="0">
            <a:spAutoFit/>
          </a:bodyPr>
          <a:lstStyle/>
          <a:p>
            <a:pPr algn="ctr"/>
            <a:r>
              <a:rPr lang="en-US" dirty="0" smtClean="0"/>
              <a:t>Energy Scavenger Hunt (</a:t>
            </a:r>
            <a:r>
              <a:rPr lang="en-US" dirty="0" err="1" smtClean="0"/>
              <a:t>cont</a:t>
            </a:r>
            <a:r>
              <a:rPr lang="en-US" dirty="0" smtClean="0"/>
              <a:t>)</a:t>
            </a:r>
          </a:p>
          <a:p>
            <a:endParaRPr lang="en-US" dirty="0"/>
          </a:p>
          <a:p>
            <a:r>
              <a:rPr lang="en-US" sz="1600" dirty="0" smtClean="0"/>
              <a:t>9. What are some ways that you can conserve energy and why should we save energy?______________________________________________________________________</a:t>
            </a:r>
          </a:p>
          <a:p>
            <a:r>
              <a:rPr lang="en-US" sz="1600" dirty="0" smtClean="0"/>
              <a:t>____________________________________________________________________________</a:t>
            </a:r>
          </a:p>
          <a:p>
            <a:r>
              <a:rPr lang="en-US" sz="1600" dirty="0" smtClean="0"/>
              <a:t>____________________________________________________________________________</a:t>
            </a:r>
          </a:p>
          <a:p>
            <a:endParaRPr lang="en-US" sz="1600" dirty="0"/>
          </a:p>
          <a:p>
            <a:r>
              <a:rPr lang="en-US" sz="1600" dirty="0" smtClean="0"/>
              <a:t>10. What does the Law of Conservation of Energy tell us?___________________________ _____________________________________________________________________________</a:t>
            </a:r>
          </a:p>
          <a:p>
            <a:endParaRPr lang="en-US" sz="1600" dirty="0"/>
          </a:p>
          <a:p>
            <a:r>
              <a:rPr lang="en-US" sz="1600" dirty="0" smtClean="0"/>
              <a:t>11. List 4 non-renewable energy sources.</a:t>
            </a:r>
          </a:p>
          <a:p>
            <a:r>
              <a:rPr lang="en-US" sz="1600" dirty="0" smtClean="0"/>
              <a:t>_______________________________________  __________________________________</a:t>
            </a:r>
          </a:p>
          <a:p>
            <a:r>
              <a:rPr lang="en-US" sz="1600" dirty="0" smtClean="0"/>
              <a:t>_______________________________________  __________________________________</a:t>
            </a:r>
          </a:p>
          <a:p>
            <a:endParaRPr lang="en-US" sz="1600" dirty="0"/>
          </a:p>
          <a:p>
            <a:r>
              <a:rPr lang="en-US" sz="1600" dirty="0" smtClean="0"/>
              <a:t>12. List 5 of the most commonly used renewable energy sources. </a:t>
            </a:r>
          </a:p>
          <a:p>
            <a:r>
              <a:rPr lang="en-US" sz="1600" dirty="0" smtClean="0"/>
              <a:t>_______________________________________    __________________________________</a:t>
            </a:r>
          </a:p>
          <a:p>
            <a:r>
              <a:rPr lang="en-US" sz="1600" dirty="0" smtClean="0"/>
              <a:t>_______________________________________    __________________________________</a:t>
            </a:r>
          </a:p>
          <a:p>
            <a:r>
              <a:rPr lang="en-US" sz="1600" dirty="0" smtClean="0"/>
              <a:t>_______________________________________</a:t>
            </a:r>
          </a:p>
          <a:p>
            <a:endParaRPr lang="en-US" sz="1600" dirty="0"/>
          </a:p>
          <a:p>
            <a:r>
              <a:rPr lang="en-US" sz="1600" dirty="0" smtClean="0"/>
              <a:t>13. What is the unit for measuring heat energy ___________________________________.</a:t>
            </a:r>
          </a:p>
          <a:p>
            <a:endParaRPr lang="en-US" sz="1600" dirty="0"/>
          </a:p>
          <a:p>
            <a:r>
              <a:rPr lang="en-US" sz="1600" dirty="0" smtClean="0"/>
              <a:t>14. Electrical energy, or electricity, is measured in ________________. </a:t>
            </a:r>
          </a:p>
        </p:txBody>
      </p:sp>
      <p:pic>
        <p:nvPicPr>
          <p:cNvPr id="12290" name="Picture 2">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590800" y="64008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563" y="64008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563" y="6303168"/>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6067307"/>
            <a:ext cx="519207" cy="62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355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Study guide for energy source      </a:t>
            </a:r>
            <a:r>
              <a:rPr lang="en-US" sz="1200" dirty="0" smtClean="0"/>
              <a:t>Name ______________________________________________</a:t>
            </a:r>
            <a:br>
              <a:rPr lang="en-US" sz="1200" dirty="0" smtClean="0"/>
            </a:br>
            <a:r>
              <a:rPr lang="en-US" sz="1200" dirty="0"/>
              <a:t>	</a:t>
            </a:r>
            <a:r>
              <a:rPr lang="en-US" sz="1200" dirty="0" smtClean="0"/>
              <a:t>			             Energy source _______________________________________</a:t>
            </a:r>
            <a:endParaRPr lang="en-US" sz="2400" dirty="0"/>
          </a:p>
        </p:txBody>
      </p:sp>
      <p:sp>
        <p:nvSpPr>
          <p:cNvPr id="3" name="Content Placeholder 2"/>
          <p:cNvSpPr>
            <a:spLocks noGrp="1"/>
          </p:cNvSpPr>
          <p:nvPr>
            <p:ph idx="1"/>
          </p:nvPr>
        </p:nvSpPr>
        <p:spPr>
          <a:xfrm>
            <a:off x="457200" y="1143000"/>
            <a:ext cx="8382000" cy="5410200"/>
          </a:xfrm>
        </p:spPr>
        <p:txBody>
          <a:bodyPr>
            <a:normAutofit/>
          </a:bodyPr>
          <a:lstStyle/>
          <a:p>
            <a:pPr>
              <a:buAutoNum type="arabicPeriod"/>
            </a:pPr>
            <a:r>
              <a:rPr lang="en-US" sz="1600" dirty="0" smtClean="0"/>
              <a:t>Is this source of energy renewable or non-renewable? __________________________</a:t>
            </a:r>
          </a:p>
          <a:p>
            <a:pPr>
              <a:buAutoNum type="arabicPeriod"/>
            </a:pPr>
            <a:r>
              <a:rPr lang="en-US" sz="1600" dirty="0" smtClean="0"/>
              <a:t>How is this source of energy beneficial to the environment? _____________________</a:t>
            </a:r>
          </a:p>
          <a:p>
            <a:pPr marL="0" indent="0">
              <a:buNone/>
            </a:pPr>
            <a:r>
              <a:rPr lang="en-US" sz="1600" dirty="0" smtClean="0"/>
              <a:t>_________________________________________________________________________</a:t>
            </a:r>
          </a:p>
          <a:p>
            <a:pPr marL="0" indent="0">
              <a:buNone/>
            </a:pPr>
            <a:r>
              <a:rPr lang="en-US" sz="1600" dirty="0" smtClean="0"/>
              <a:t>_________________________________________________________________________</a:t>
            </a:r>
          </a:p>
          <a:p>
            <a:pPr marL="0" indent="0">
              <a:buNone/>
            </a:pPr>
            <a:r>
              <a:rPr lang="en-US" sz="1600" dirty="0" smtClean="0"/>
              <a:t>_________________________________________________________________________</a:t>
            </a:r>
            <a:endParaRPr lang="en-US" sz="1600" dirty="0"/>
          </a:p>
          <a:p>
            <a:pPr marL="0" indent="0">
              <a:buNone/>
            </a:pPr>
            <a:r>
              <a:rPr lang="en-US" sz="1600" dirty="0" smtClean="0"/>
              <a:t>3. How is this source of energy harmful to the environment? _______________________</a:t>
            </a:r>
          </a:p>
          <a:p>
            <a:pPr marL="0" indent="0">
              <a:buNone/>
            </a:pPr>
            <a:r>
              <a:rPr lang="en-US" sz="1600" dirty="0" smtClean="0"/>
              <a:t>_________________________________________________________________________</a:t>
            </a:r>
          </a:p>
          <a:p>
            <a:pPr marL="0" indent="0">
              <a:buNone/>
            </a:pPr>
            <a:r>
              <a:rPr lang="en-US" sz="1600" dirty="0" smtClean="0"/>
              <a:t>_________________________________________________________________________</a:t>
            </a:r>
          </a:p>
          <a:p>
            <a:pPr marL="0" indent="0">
              <a:buNone/>
            </a:pPr>
            <a:r>
              <a:rPr lang="en-US" sz="1600" dirty="0" smtClean="0"/>
              <a:t>_________________________________________________________________________</a:t>
            </a:r>
          </a:p>
          <a:p>
            <a:pPr marL="0" indent="0">
              <a:buNone/>
            </a:pPr>
            <a:r>
              <a:rPr lang="en-US" sz="1600" dirty="0" smtClean="0"/>
              <a:t>4. Where is this type of energy source used? _____________________________________</a:t>
            </a:r>
          </a:p>
          <a:p>
            <a:pPr marL="0" indent="0">
              <a:buNone/>
            </a:pPr>
            <a:r>
              <a:rPr lang="en-US" sz="1600" dirty="0" smtClean="0"/>
              <a:t>_________________________________________________________________________</a:t>
            </a:r>
          </a:p>
          <a:p>
            <a:pPr marL="0" indent="0">
              <a:buNone/>
            </a:pPr>
            <a:r>
              <a:rPr lang="en-US" sz="1600" dirty="0" smtClean="0"/>
              <a:t>5. Is it currently being used </a:t>
            </a:r>
            <a:r>
              <a:rPr lang="en-US" sz="1600" smtClean="0"/>
              <a:t>in </a:t>
            </a:r>
            <a:r>
              <a:rPr lang="en-US" sz="1600" smtClean="0"/>
              <a:t>California</a:t>
            </a:r>
            <a:r>
              <a:rPr lang="en-US" sz="1600" smtClean="0"/>
              <a:t>? </a:t>
            </a:r>
            <a:r>
              <a:rPr lang="en-US" sz="1600" dirty="0" smtClean="0"/>
              <a:t>__________________________________________</a:t>
            </a:r>
          </a:p>
          <a:p>
            <a:pPr marL="0" indent="0">
              <a:buNone/>
            </a:pPr>
            <a:r>
              <a:rPr lang="en-US" sz="1600" dirty="0" smtClean="0"/>
              <a:t>_________________________________________________________________________</a:t>
            </a:r>
          </a:p>
          <a:p>
            <a:pPr marL="0" indent="0">
              <a:buNone/>
            </a:pPr>
            <a:r>
              <a:rPr lang="en-US" sz="1600" dirty="0" smtClean="0"/>
              <a:t>6. Would you recommend this energy source to  Dr. </a:t>
            </a:r>
            <a:r>
              <a:rPr lang="en-US" sz="1600" dirty="0" err="1" smtClean="0"/>
              <a:t>Barakat</a:t>
            </a:r>
            <a:r>
              <a:rPr lang="en-US" sz="1600" dirty="0" smtClean="0"/>
              <a:t> as a better source of energy than what we currently are using? Why or why not? ________________________________________</a:t>
            </a:r>
          </a:p>
          <a:p>
            <a:pPr marL="0" indent="0">
              <a:buNone/>
            </a:pPr>
            <a:r>
              <a:rPr lang="en-US" sz="1600" dirty="0" smtClean="0"/>
              <a:t>__________________________________________________________________________</a:t>
            </a:r>
          </a:p>
          <a:p>
            <a:pPr marL="0" indent="0">
              <a:buNone/>
            </a:pPr>
            <a:r>
              <a:rPr lang="en-US" sz="1600" dirty="0" smtClean="0"/>
              <a:t>__________________________________________________________________________</a:t>
            </a:r>
          </a:p>
        </p:txBody>
      </p:sp>
      <p:pic>
        <p:nvPicPr>
          <p:cNvPr id="13314" name="Picture 2">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19400" y="6342258"/>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158" y="6329558"/>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681" y="6244626"/>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1" y="6212868"/>
            <a:ext cx="457200" cy="55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0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2000" dirty="0" smtClean="0"/>
              <a:t>Energy and Sources of Energy Quiz         </a:t>
            </a:r>
            <a:r>
              <a:rPr lang="en-US" sz="1800" dirty="0" smtClean="0"/>
              <a:t>Name_________________________</a:t>
            </a:r>
            <a:endParaRPr lang="en-US" sz="1800" dirty="0"/>
          </a:p>
        </p:txBody>
      </p:sp>
      <p:sp>
        <p:nvSpPr>
          <p:cNvPr id="3" name="Content Placeholder 2"/>
          <p:cNvSpPr>
            <a:spLocks noGrp="1"/>
          </p:cNvSpPr>
          <p:nvPr>
            <p:ph sz="half" idx="1"/>
          </p:nvPr>
        </p:nvSpPr>
        <p:spPr>
          <a:xfrm>
            <a:off x="304800" y="685800"/>
            <a:ext cx="4267200" cy="5791200"/>
          </a:xfrm>
        </p:spPr>
        <p:txBody>
          <a:bodyPr>
            <a:normAutofit fontScale="77500" lnSpcReduction="20000"/>
          </a:bodyPr>
          <a:lstStyle/>
          <a:p>
            <a:pPr marL="0" indent="0">
              <a:buNone/>
            </a:pPr>
            <a:r>
              <a:rPr lang="en-US" sz="1400" b="1" dirty="0" smtClean="0"/>
              <a:t>Choose the best answer to the questions below.</a:t>
            </a:r>
            <a:r>
              <a:rPr lang="en-US" sz="1400" dirty="0" smtClean="0"/>
              <a:t> </a:t>
            </a:r>
          </a:p>
          <a:p>
            <a:pPr marL="0" indent="0">
              <a:buNone/>
            </a:pPr>
            <a:endParaRPr lang="en-US" sz="1400" dirty="0" smtClean="0"/>
          </a:p>
          <a:p>
            <a:pPr marL="0" indent="0">
              <a:buNone/>
            </a:pPr>
            <a:r>
              <a:rPr lang="en-US" sz="1400" dirty="0" smtClean="0"/>
              <a:t>1. Energy is defined as __________________.</a:t>
            </a:r>
          </a:p>
          <a:p>
            <a:pPr marL="0" indent="0">
              <a:buNone/>
            </a:pPr>
            <a:r>
              <a:rPr lang="en-US" sz="1400" dirty="0" smtClean="0"/>
              <a:t>a. the change of states of matter</a:t>
            </a:r>
          </a:p>
          <a:p>
            <a:pPr marL="0" indent="0">
              <a:buNone/>
            </a:pPr>
            <a:r>
              <a:rPr lang="en-US" sz="1400" dirty="0" smtClean="0"/>
              <a:t>b. </a:t>
            </a:r>
            <a:r>
              <a:rPr lang="en-US" sz="1400" dirty="0"/>
              <a:t>t</a:t>
            </a:r>
            <a:r>
              <a:rPr lang="en-US" sz="1400" dirty="0" smtClean="0"/>
              <a:t>he amount of force required to do work</a:t>
            </a:r>
            <a:endParaRPr lang="en-US" sz="1400" dirty="0"/>
          </a:p>
          <a:p>
            <a:pPr marL="0" indent="0">
              <a:buNone/>
            </a:pPr>
            <a:r>
              <a:rPr lang="en-US" sz="1400" dirty="0" smtClean="0"/>
              <a:t>c. always from the sun or the power company</a:t>
            </a:r>
          </a:p>
          <a:p>
            <a:pPr marL="0" indent="0">
              <a:buNone/>
            </a:pPr>
            <a:r>
              <a:rPr lang="en-US" sz="1400" dirty="0" smtClean="0"/>
              <a:t>d. the ability to do work</a:t>
            </a:r>
          </a:p>
          <a:p>
            <a:pPr marL="0" indent="0">
              <a:buNone/>
            </a:pPr>
            <a:endParaRPr lang="en-US" sz="1400" dirty="0"/>
          </a:p>
          <a:p>
            <a:pPr marL="0" indent="0">
              <a:buNone/>
            </a:pPr>
            <a:r>
              <a:rPr lang="en-US" sz="1400" dirty="0" smtClean="0"/>
              <a:t>2. Renewable energy sources include all of the following except_________________.</a:t>
            </a:r>
          </a:p>
          <a:p>
            <a:pPr marL="0" indent="0">
              <a:buNone/>
            </a:pPr>
            <a:r>
              <a:rPr lang="en-US" sz="1400" dirty="0" smtClean="0"/>
              <a:t>a. sun</a:t>
            </a:r>
          </a:p>
          <a:p>
            <a:pPr marL="0" indent="0">
              <a:buNone/>
            </a:pPr>
            <a:r>
              <a:rPr lang="en-US" sz="1400" dirty="0" smtClean="0"/>
              <a:t>b. coal</a:t>
            </a:r>
          </a:p>
          <a:p>
            <a:pPr marL="0" indent="0">
              <a:buNone/>
            </a:pPr>
            <a:r>
              <a:rPr lang="en-US" sz="1400" dirty="0" smtClean="0"/>
              <a:t>c. geothermal</a:t>
            </a:r>
          </a:p>
          <a:p>
            <a:pPr marL="0" indent="0">
              <a:buNone/>
            </a:pPr>
            <a:r>
              <a:rPr lang="en-US" sz="1400" dirty="0" smtClean="0"/>
              <a:t>d. hydro-power</a:t>
            </a:r>
          </a:p>
          <a:p>
            <a:pPr marL="0" indent="0">
              <a:buNone/>
            </a:pPr>
            <a:endParaRPr lang="en-US" sz="1400" dirty="0"/>
          </a:p>
          <a:p>
            <a:pPr marL="0" indent="0">
              <a:buNone/>
            </a:pPr>
            <a:r>
              <a:rPr lang="en-US" sz="1400" dirty="0" smtClean="0"/>
              <a:t>3. We measure sound energy in ____________________.</a:t>
            </a:r>
          </a:p>
          <a:p>
            <a:pPr marL="0" indent="0">
              <a:buNone/>
            </a:pPr>
            <a:r>
              <a:rPr lang="en-US" sz="1400" dirty="0" smtClean="0"/>
              <a:t>a. kilograms</a:t>
            </a:r>
          </a:p>
          <a:p>
            <a:pPr marL="0" indent="0">
              <a:buNone/>
            </a:pPr>
            <a:r>
              <a:rPr lang="en-US" sz="1400" dirty="0" smtClean="0"/>
              <a:t>b. bytes</a:t>
            </a:r>
          </a:p>
          <a:p>
            <a:pPr marL="0" indent="0">
              <a:buNone/>
            </a:pPr>
            <a:r>
              <a:rPr lang="en-US" sz="1400" dirty="0" smtClean="0"/>
              <a:t>c. </a:t>
            </a:r>
            <a:r>
              <a:rPr lang="en-US" sz="1400" dirty="0" err="1" smtClean="0"/>
              <a:t>decibles</a:t>
            </a:r>
            <a:endParaRPr lang="en-US" sz="1400" dirty="0" smtClean="0"/>
          </a:p>
          <a:p>
            <a:pPr marL="0" indent="0">
              <a:buNone/>
            </a:pPr>
            <a:r>
              <a:rPr lang="en-US" sz="1400" dirty="0" smtClean="0"/>
              <a:t>d. pounds</a:t>
            </a:r>
          </a:p>
          <a:p>
            <a:pPr marL="0" indent="0">
              <a:buNone/>
            </a:pPr>
            <a:endParaRPr lang="en-US" sz="1400" dirty="0" smtClean="0"/>
          </a:p>
          <a:p>
            <a:pPr marL="0" indent="0">
              <a:buNone/>
            </a:pPr>
            <a:r>
              <a:rPr lang="en-US" sz="1400" dirty="0"/>
              <a:t>4. Electrical energy,  or electricity, is _________________.</a:t>
            </a:r>
          </a:p>
          <a:p>
            <a:pPr marL="0" indent="0">
              <a:buNone/>
            </a:pPr>
            <a:r>
              <a:rPr lang="en-US" sz="1400" dirty="0"/>
              <a:t>a. a</a:t>
            </a:r>
            <a:r>
              <a:rPr lang="en-US" sz="1400" dirty="0" smtClean="0"/>
              <a:t>n object in motion</a:t>
            </a:r>
            <a:endParaRPr lang="en-US" sz="1400" dirty="0"/>
          </a:p>
          <a:p>
            <a:pPr marL="0" indent="0">
              <a:buNone/>
            </a:pPr>
            <a:r>
              <a:rPr lang="en-US" sz="1400" dirty="0"/>
              <a:t>b. transfer of energy from one place to </a:t>
            </a:r>
            <a:r>
              <a:rPr lang="en-US" sz="1400" dirty="0" smtClean="0"/>
              <a:t>another </a:t>
            </a:r>
            <a:endParaRPr lang="en-US" sz="1400" dirty="0"/>
          </a:p>
          <a:p>
            <a:pPr marL="0" indent="0">
              <a:buNone/>
            </a:pPr>
            <a:r>
              <a:rPr lang="en-US" sz="1400" dirty="0"/>
              <a:t>c. e</a:t>
            </a:r>
            <a:r>
              <a:rPr lang="en-US" sz="1400" dirty="0" smtClean="0"/>
              <a:t>nergy stored in an object’s height</a:t>
            </a:r>
          </a:p>
          <a:p>
            <a:pPr marL="0" indent="0">
              <a:buNone/>
            </a:pPr>
            <a:r>
              <a:rPr lang="en-US" sz="1400" dirty="0" smtClean="0"/>
              <a:t>d. </a:t>
            </a:r>
            <a:r>
              <a:rPr lang="en-US" sz="1400" dirty="0"/>
              <a:t>c</a:t>
            </a:r>
            <a:r>
              <a:rPr lang="en-US" sz="1400" dirty="0" smtClean="0"/>
              <a:t>reated only from heat</a:t>
            </a:r>
          </a:p>
          <a:p>
            <a:pPr marL="0" indent="0">
              <a:buNone/>
            </a:pPr>
            <a:endParaRPr lang="en-US" sz="1400" dirty="0"/>
          </a:p>
          <a:p>
            <a:pPr marL="0" indent="0">
              <a:buNone/>
            </a:pPr>
            <a:r>
              <a:rPr lang="en-US" sz="1400" dirty="0" smtClean="0"/>
              <a:t>5. Fossil fuels are made up of ____________________ , are a ___________ source of energy and are ______________ for the environment. </a:t>
            </a:r>
          </a:p>
          <a:p>
            <a:pPr>
              <a:buAutoNum type="alphaLcPeriod"/>
            </a:pPr>
            <a:r>
              <a:rPr lang="en-US" sz="1400" dirty="0" smtClean="0"/>
              <a:t>decomposed plants and animals, nonrenewable and bad</a:t>
            </a:r>
          </a:p>
          <a:p>
            <a:pPr>
              <a:buAutoNum type="alphaLcPeriod"/>
            </a:pPr>
            <a:r>
              <a:rPr lang="en-US" sz="1400" dirty="0"/>
              <a:t>p</a:t>
            </a:r>
            <a:r>
              <a:rPr lang="en-US" sz="1400" dirty="0" smtClean="0"/>
              <a:t>ollution, renewable, good</a:t>
            </a:r>
          </a:p>
          <a:p>
            <a:pPr>
              <a:buAutoNum type="alphaLcPeriod"/>
            </a:pPr>
            <a:r>
              <a:rPr lang="en-US" sz="1400" dirty="0"/>
              <a:t>t</a:t>
            </a:r>
            <a:r>
              <a:rPr lang="en-US" sz="1400" dirty="0" smtClean="0"/>
              <a:t>rash, nonrenewable, bad</a:t>
            </a:r>
          </a:p>
          <a:p>
            <a:pPr>
              <a:buAutoNum type="alphaLcPeriod"/>
            </a:pPr>
            <a:r>
              <a:rPr lang="en-US" sz="1400" dirty="0"/>
              <a:t>g</a:t>
            </a:r>
            <a:r>
              <a:rPr lang="en-US" sz="1400" dirty="0" smtClean="0"/>
              <a:t>asoline, renewable, great</a:t>
            </a:r>
          </a:p>
          <a:p>
            <a:pPr>
              <a:buAutoNum type="alphaLcPeriod"/>
            </a:pPr>
            <a:endParaRPr lang="en-US" sz="1400" dirty="0" smtClean="0"/>
          </a:p>
          <a:p>
            <a:pPr>
              <a:buAutoNum type="alphaLcPeriod"/>
            </a:pPr>
            <a:endParaRPr lang="en-US" sz="1400" dirty="0" smtClean="0"/>
          </a:p>
        </p:txBody>
      </p:sp>
      <p:sp>
        <p:nvSpPr>
          <p:cNvPr id="4" name="Content Placeholder 3"/>
          <p:cNvSpPr>
            <a:spLocks noGrp="1"/>
          </p:cNvSpPr>
          <p:nvPr>
            <p:ph sz="half" idx="2"/>
          </p:nvPr>
        </p:nvSpPr>
        <p:spPr>
          <a:xfrm>
            <a:off x="4343400" y="762000"/>
            <a:ext cx="4495800" cy="5638800"/>
          </a:xfrm>
        </p:spPr>
        <p:txBody>
          <a:bodyPr>
            <a:normAutofit fontScale="77500" lnSpcReduction="20000"/>
          </a:bodyPr>
          <a:lstStyle/>
          <a:p>
            <a:pPr marL="0" indent="0">
              <a:buNone/>
            </a:pPr>
            <a:r>
              <a:rPr lang="en-US" sz="1400" dirty="0"/>
              <a:t>6</a:t>
            </a:r>
            <a:r>
              <a:rPr lang="en-US" sz="1400" dirty="0" smtClean="0"/>
              <a:t>. The two main categories of energy are _______________.</a:t>
            </a:r>
          </a:p>
          <a:p>
            <a:pPr marL="0" indent="0">
              <a:buNone/>
            </a:pPr>
            <a:r>
              <a:rPr lang="en-US" sz="1400" dirty="0" smtClean="0"/>
              <a:t>a. </a:t>
            </a:r>
            <a:r>
              <a:rPr lang="en-US" sz="1400" dirty="0"/>
              <a:t>m</a:t>
            </a:r>
            <a:r>
              <a:rPr lang="en-US" sz="1400" dirty="0" smtClean="0"/>
              <a:t>echanical and work energy</a:t>
            </a:r>
          </a:p>
          <a:p>
            <a:pPr marL="0" indent="0">
              <a:buNone/>
            </a:pPr>
            <a:r>
              <a:rPr lang="en-US" sz="1400" dirty="0" smtClean="0"/>
              <a:t>b. kinetic and potential energy</a:t>
            </a:r>
          </a:p>
          <a:p>
            <a:pPr marL="0" indent="0">
              <a:buNone/>
            </a:pPr>
            <a:r>
              <a:rPr lang="en-US" sz="1400" dirty="0" smtClean="0"/>
              <a:t>c. </a:t>
            </a:r>
            <a:r>
              <a:rPr lang="en-US" sz="1400" dirty="0"/>
              <a:t>p</a:t>
            </a:r>
            <a:r>
              <a:rPr lang="en-US" sz="1400" dirty="0" smtClean="0"/>
              <a:t>otential and electrical energy</a:t>
            </a:r>
          </a:p>
          <a:p>
            <a:pPr marL="0" indent="0">
              <a:buNone/>
            </a:pPr>
            <a:r>
              <a:rPr lang="en-US" sz="1400" dirty="0" smtClean="0"/>
              <a:t>d. heat and kinetic energy</a:t>
            </a:r>
          </a:p>
          <a:p>
            <a:pPr marL="0" indent="0">
              <a:buNone/>
            </a:pPr>
            <a:endParaRPr lang="en-US" sz="1400" dirty="0"/>
          </a:p>
          <a:p>
            <a:pPr marL="0" indent="0">
              <a:buNone/>
            </a:pPr>
            <a:r>
              <a:rPr lang="en-US" sz="1400" dirty="0"/>
              <a:t>7</a:t>
            </a:r>
            <a:r>
              <a:rPr lang="en-US" sz="1400" dirty="0" smtClean="0"/>
              <a:t>. The unit of measurement for electricity is ____________.</a:t>
            </a:r>
          </a:p>
          <a:p>
            <a:pPr marL="0" indent="0">
              <a:buNone/>
            </a:pPr>
            <a:r>
              <a:rPr lang="en-US" sz="1400" dirty="0" smtClean="0"/>
              <a:t>a. degrees</a:t>
            </a:r>
          </a:p>
          <a:p>
            <a:pPr marL="0" indent="0">
              <a:buNone/>
            </a:pPr>
            <a:r>
              <a:rPr lang="en-US" sz="1400" dirty="0" smtClean="0"/>
              <a:t>b. heat</a:t>
            </a:r>
          </a:p>
          <a:p>
            <a:pPr marL="0" indent="0">
              <a:buNone/>
            </a:pPr>
            <a:r>
              <a:rPr lang="en-US" sz="1400" dirty="0" smtClean="0"/>
              <a:t>c. joules</a:t>
            </a:r>
          </a:p>
          <a:p>
            <a:pPr marL="0" indent="0">
              <a:buNone/>
            </a:pPr>
            <a:r>
              <a:rPr lang="en-US" sz="1400" dirty="0" smtClean="0"/>
              <a:t>d. Calories</a:t>
            </a:r>
          </a:p>
          <a:p>
            <a:pPr marL="0" indent="0">
              <a:buNone/>
            </a:pPr>
            <a:endParaRPr lang="en-US" sz="1400" dirty="0" smtClean="0"/>
          </a:p>
          <a:p>
            <a:pPr marL="0" indent="0">
              <a:buNone/>
            </a:pPr>
            <a:r>
              <a:rPr lang="en-US" sz="1400" dirty="0" smtClean="0"/>
              <a:t>8. . According to the Law of Conservation of energy, energy is not ______________________________________________. </a:t>
            </a:r>
          </a:p>
          <a:p>
            <a:pPr marL="0" indent="0">
              <a:buNone/>
            </a:pPr>
            <a:r>
              <a:rPr lang="en-US" sz="1400" dirty="0" smtClean="0"/>
              <a:t>a. </a:t>
            </a:r>
            <a:r>
              <a:rPr lang="en-US" sz="1400" dirty="0"/>
              <a:t>c</a:t>
            </a:r>
            <a:r>
              <a:rPr lang="en-US" sz="1400" dirty="0" smtClean="0"/>
              <a:t>reated or destroyed but it can change forms. </a:t>
            </a:r>
          </a:p>
          <a:p>
            <a:pPr marL="0" indent="0">
              <a:buNone/>
            </a:pPr>
            <a:r>
              <a:rPr lang="en-US" sz="1400" dirty="0" smtClean="0"/>
              <a:t>b. only found in more than one form. </a:t>
            </a:r>
          </a:p>
          <a:p>
            <a:pPr marL="0" indent="0">
              <a:buNone/>
            </a:pPr>
            <a:r>
              <a:rPr lang="en-US" sz="1400" dirty="0" smtClean="0"/>
              <a:t>c. only destroyed but it’s also created through combing forms of energy. </a:t>
            </a:r>
          </a:p>
          <a:p>
            <a:pPr marL="0" indent="0">
              <a:buNone/>
            </a:pPr>
            <a:r>
              <a:rPr lang="en-US" sz="1400" dirty="0" smtClean="0"/>
              <a:t>d. available anywhere except from the power company. </a:t>
            </a:r>
          </a:p>
          <a:p>
            <a:pPr marL="0" indent="0">
              <a:buNone/>
            </a:pPr>
            <a:endParaRPr lang="en-US" sz="1400" dirty="0" smtClean="0"/>
          </a:p>
          <a:p>
            <a:pPr marL="0" indent="0">
              <a:buNone/>
            </a:pPr>
            <a:r>
              <a:rPr lang="en-US" sz="1400" dirty="0"/>
              <a:t>9</a:t>
            </a:r>
            <a:r>
              <a:rPr lang="en-US" sz="1400" dirty="0" smtClean="0"/>
              <a:t>. Conservation of energy is important so that we can ______________________________. </a:t>
            </a:r>
          </a:p>
          <a:p>
            <a:pPr marL="0" indent="0">
              <a:buNone/>
            </a:pPr>
            <a:r>
              <a:rPr lang="en-US" sz="1400" dirty="0" smtClean="0"/>
              <a:t>a. Increase the amount of pollution in the environment. </a:t>
            </a:r>
          </a:p>
          <a:p>
            <a:pPr marL="0" indent="0">
              <a:buNone/>
            </a:pPr>
            <a:r>
              <a:rPr lang="en-US" sz="1400" dirty="0" smtClean="0"/>
              <a:t>b. use all of our available fossil fuels. </a:t>
            </a:r>
          </a:p>
          <a:p>
            <a:pPr marL="0" indent="0">
              <a:buNone/>
            </a:pPr>
            <a:r>
              <a:rPr lang="en-US" sz="1400" dirty="0" smtClean="0"/>
              <a:t>c. save money</a:t>
            </a:r>
          </a:p>
          <a:p>
            <a:pPr marL="0" indent="0">
              <a:buNone/>
            </a:pPr>
            <a:r>
              <a:rPr lang="en-US" sz="1400" dirty="0" smtClean="0"/>
              <a:t>d. preserve our environment for generations to come. </a:t>
            </a:r>
          </a:p>
          <a:p>
            <a:pPr marL="0" indent="0">
              <a:buNone/>
            </a:pPr>
            <a:endParaRPr lang="en-US" sz="1400" dirty="0" smtClean="0"/>
          </a:p>
          <a:p>
            <a:pPr marL="0" indent="0">
              <a:buNone/>
            </a:pPr>
            <a:r>
              <a:rPr lang="en-US" sz="1400" dirty="0" smtClean="0"/>
              <a:t>10. Non-renewable energy sources  ________________________.</a:t>
            </a:r>
          </a:p>
          <a:p>
            <a:pPr marL="0" indent="0">
              <a:buNone/>
            </a:pPr>
            <a:r>
              <a:rPr lang="en-US" sz="1400" dirty="0" smtClean="0"/>
              <a:t>a. took millions of years to create and will run out one day</a:t>
            </a:r>
          </a:p>
          <a:p>
            <a:pPr marL="0" indent="0">
              <a:buNone/>
            </a:pPr>
            <a:r>
              <a:rPr lang="en-US" sz="1400" dirty="0" smtClean="0"/>
              <a:t>d. contain a lot of carbon</a:t>
            </a:r>
          </a:p>
          <a:p>
            <a:pPr marL="0" indent="0">
              <a:buNone/>
            </a:pPr>
            <a:r>
              <a:rPr lang="en-US" sz="1400" dirty="0" smtClean="0"/>
              <a:t>c. are fairly cheap to use</a:t>
            </a:r>
          </a:p>
          <a:p>
            <a:pPr marL="0" indent="0">
              <a:buNone/>
            </a:pPr>
            <a:r>
              <a:rPr lang="en-US" sz="1400" dirty="0" smtClean="0"/>
              <a:t>d. All of the above</a:t>
            </a:r>
          </a:p>
          <a:p>
            <a:pPr marL="0" indent="0">
              <a:buNone/>
            </a:pPr>
            <a:endParaRPr lang="en-US" sz="1400" dirty="0" smtClean="0"/>
          </a:p>
          <a:p>
            <a:pPr marL="0" indent="0">
              <a:buNone/>
            </a:pPr>
            <a:r>
              <a:rPr lang="en-US" sz="1400" dirty="0" smtClean="0"/>
              <a:t> </a:t>
            </a:r>
            <a:endParaRPr lang="en-US" sz="1400" dirty="0"/>
          </a:p>
        </p:txBody>
      </p:sp>
      <p:pic>
        <p:nvPicPr>
          <p:cNvPr id="14338" name="Picture 2">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14800" y="64008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75440" y="6323569"/>
            <a:ext cx="1143000" cy="369332"/>
          </a:xfrm>
          <a:prstGeom prst="rect">
            <a:avLst/>
          </a:prstGeom>
          <a:noFill/>
        </p:spPr>
        <p:txBody>
          <a:bodyPr wrap="square" rtlCol="0">
            <a:spAutoFit/>
          </a:bodyPr>
          <a:lstStyle/>
          <a:p>
            <a:r>
              <a:rPr lang="en-US" dirty="0" smtClean="0"/>
              <a:t>Back</a:t>
            </a:r>
            <a:endParaRPr lang="en-US" dirty="0"/>
          </a:p>
        </p:txBody>
      </p:sp>
      <p:pic>
        <p:nvPicPr>
          <p:cNvPr id="14339"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04" y="6366751"/>
            <a:ext cx="356393" cy="42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120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Home</a:t>
            </a:r>
            <a:endParaRPr lang="en-US" sz="3200" dirty="0"/>
          </a:p>
        </p:txBody>
      </p:sp>
      <p:sp>
        <p:nvSpPr>
          <p:cNvPr id="3" name="Content Placeholder 2"/>
          <p:cNvSpPr>
            <a:spLocks noGrp="1"/>
          </p:cNvSpPr>
          <p:nvPr>
            <p:ph idx="1"/>
          </p:nvPr>
        </p:nvSpPr>
        <p:spPr/>
        <p:txBody>
          <a:bodyPr>
            <a:normAutofit/>
          </a:bodyPr>
          <a:lstStyle/>
          <a:p>
            <a:pPr marL="0" lvl="0" indent="0">
              <a:spcBef>
                <a:spcPts val="0"/>
              </a:spcBef>
              <a:buNone/>
            </a:pPr>
            <a:r>
              <a:rPr lang="en-US" sz="2000" b="1" dirty="0">
                <a:solidFill>
                  <a:prstClr val="black"/>
                </a:solidFill>
                <a:latin typeface="Comic Sans MS" panose="030F0702030302020204" pitchFamily="66" charset="0"/>
              </a:rPr>
              <a:t>Welcome:</a:t>
            </a:r>
            <a:r>
              <a:rPr lang="en-US" sz="2000" dirty="0">
                <a:solidFill>
                  <a:prstClr val="black"/>
                </a:solidFill>
                <a:latin typeface="Comic Sans MS" panose="030F0702030302020204" pitchFamily="66" charset="0"/>
              </a:rPr>
              <a:t> Forms of energy </a:t>
            </a:r>
          </a:p>
          <a:p>
            <a:pPr marL="0" lvl="0" indent="0">
              <a:spcBef>
                <a:spcPts val="0"/>
              </a:spcBef>
              <a:buNone/>
            </a:pPr>
            <a:r>
              <a:rPr lang="en-US" sz="2000" dirty="0">
                <a:solidFill>
                  <a:prstClr val="black"/>
                </a:solidFill>
                <a:latin typeface="Comic Sans MS" panose="030F0702030302020204" pitchFamily="66" charset="0"/>
              </a:rPr>
              <a:t/>
            </a:r>
            <a:br>
              <a:rPr lang="en-US" sz="2000" dirty="0">
                <a:solidFill>
                  <a:prstClr val="black"/>
                </a:solidFill>
                <a:latin typeface="Comic Sans MS" panose="030F0702030302020204" pitchFamily="66" charset="0"/>
              </a:rPr>
            </a:br>
            <a:r>
              <a:rPr lang="en-US" sz="2000" b="1" dirty="0">
                <a:solidFill>
                  <a:prstClr val="black"/>
                </a:solidFill>
                <a:latin typeface="Comic Sans MS" panose="030F0702030302020204" pitchFamily="66" charset="0"/>
              </a:rPr>
              <a:t>Description:</a:t>
            </a:r>
            <a:r>
              <a:rPr lang="en-US" sz="2000" dirty="0">
                <a:solidFill>
                  <a:prstClr val="black"/>
                </a:solidFill>
                <a:latin typeface="Comic Sans MS" panose="030F0702030302020204" pitchFamily="66" charset="0"/>
              </a:rPr>
              <a:t> This </a:t>
            </a:r>
            <a:r>
              <a:rPr lang="en-US" sz="2000" dirty="0" err="1">
                <a:solidFill>
                  <a:prstClr val="black"/>
                </a:solidFill>
                <a:latin typeface="Comic Sans MS" panose="030F0702030302020204" pitchFamily="66" charset="0"/>
              </a:rPr>
              <a:t>WebQuest</a:t>
            </a:r>
            <a:r>
              <a:rPr lang="en-US" sz="2000" dirty="0">
                <a:solidFill>
                  <a:prstClr val="black"/>
                </a:solidFill>
                <a:latin typeface="Comic Sans MS" panose="030F0702030302020204" pitchFamily="66" charset="0"/>
              </a:rPr>
              <a:t> will provide students an opportunity to collaborate in small groups and discover what forms of energy exist around us. The final product will be a student-created PPT, </a:t>
            </a:r>
            <a:r>
              <a:rPr lang="en-US" sz="2000" dirty="0" smtClean="0">
                <a:solidFill>
                  <a:prstClr val="black"/>
                </a:solidFill>
                <a:latin typeface="Comic Sans MS" panose="030F0702030302020204" pitchFamily="66" charset="0"/>
              </a:rPr>
              <a:t>poster, or brochure that </a:t>
            </a:r>
            <a:r>
              <a:rPr lang="en-US" sz="2000" dirty="0">
                <a:solidFill>
                  <a:prstClr val="black"/>
                </a:solidFill>
                <a:latin typeface="Comic Sans MS" panose="030F0702030302020204" pitchFamily="66" charset="0"/>
              </a:rPr>
              <a:t>discusses various forms of energy. </a:t>
            </a:r>
          </a:p>
          <a:p>
            <a:pPr marL="0" lvl="0" indent="0">
              <a:spcBef>
                <a:spcPts val="0"/>
              </a:spcBef>
              <a:buNone/>
            </a:pPr>
            <a:r>
              <a:rPr lang="en-US" sz="2000" dirty="0">
                <a:solidFill>
                  <a:prstClr val="black"/>
                </a:solidFill>
                <a:latin typeface="Comic Sans MS" panose="030F0702030302020204" pitchFamily="66" charset="0"/>
              </a:rPr>
              <a:t/>
            </a:r>
            <a:br>
              <a:rPr lang="en-US" sz="2000" dirty="0">
                <a:solidFill>
                  <a:prstClr val="black"/>
                </a:solidFill>
                <a:latin typeface="Comic Sans MS" panose="030F0702030302020204" pitchFamily="66" charset="0"/>
              </a:rPr>
            </a:br>
            <a:r>
              <a:rPr lang="en-US" sz="2000" b="1" dirty="0">
                <a:solidFill>
                  <a:prstClr val="black"/>
                </a:solidFill>
                <a:latin typeface="Comic Sans MS" panose="030F0702030302020204" pitchFamily="66" charset="0"/>
              </a:rPr>
              <a:t>Grade Level:</a:t>
            </a:r>
            <a:r>
              <a:rPr lang="en-US" sz="2000" dirty="0">
                <a:solidFill>
                  <a:prstClr val="black"/>
                </a:solidFill>
                <a:latin typeface="Comic Sans MS" panose="030F0702030302020204" pitchFamily="66" charset="0"/>
              </a:rPr>
              <a:t> 3-5 </a:t>
            </a:r>
            <a:br>
              <a:rPr lang="en-US" sz="2000" dirty="0">
                <a:solidFill>
                  <a:prstClr val="black"/>
                </a:solidFill>
                <a:latin typeface="Comic Sans MS" panose="030F0702030302020204" pitchFamily="66" charset="0"/>
              </a:rPr>
            </a:br>
            <a:r>
              <a:rPr lang="en-US" sz="2000" b="1" dirty="0">
                <a:solidFill>
                  <a:prstClr val="black"/>
                </a:solidFill>
                <a:latin typeface="Comic Sans MS" panose="030F0702030302020204" pitchFamily="66" charset="0"/>
              </a:rPr>
              <a:t>Curriculum:</a:t>
            </a:r>
            <a:r>
              <a:rPr lang="en-US" sz="2000" dirty="0">
                <a:solidFill>
                  <a:prstClr val="black"/>
                </a:solidFill>
                <a:latin typeface="Comic Sans MS" panose="030F0702030302020204" pitchFamily="66" charset="0"/>
              </a:rPr>
              <a:t> Science </a:t>
            </a:r>
            <a:br>
              <a:rPr lang="en-US" sz="2000" dirty="0">
                <a:solidFill>
                  <a:prstClr val="black"/>
                </a:solidFill>
                <a:latin typeface="Comic Sans MS" panose="030F0702030302020204" pitchFamily="66" charset="0"/>
              </a:rPr>
            </a:br>
            <a:r>
              <a:rPr lang="en-US" sz="2000" b="1" dirty="0">
                <a:solidFill>
                  <a:prstClr val="black"/>
                </a:solidFill>
                <a:latin typeface="Comic Sans MS" panose="030F0702030302020204" pitchFamily="66" charset="0"/>
              </a:rPr>
              <a:t>Keywords:</a:t>
            </a:r>
            <a:r>
              <a:rPr lang="en-US" sz="2000" dirty="0">
                <a:solidFill>
                  <a:prstClr val="black"/>
                </a:solidFill>
                <a:latin typeface="Comic Sans MS" panose="030F0702030302020204" pitchFamily="66" charset="0"/>
              </a:rPr>
              <a:t> forms, energy, kinetic, mechanical, </a:t>
            </a:r>
            <a:r>
              <a:rPr lang="en-US" sz="2000" dirty="0" smtClean="0">
                <a:solidFill>
                  <a:prstClr val="black"/>
                </a:solidFill>
                <a:latin typeface="Comic Sans MS" panose="030F0702030302020204" pitchFamily="66" charset="0"/>
              </a:rPr>
              <a:t>potential, renewable, non-renewable </a:t>
            </a:r>
            <a:r>
              <a:rPr lang="en-US" sz="2000" dirty="0">
                <a:solidFill>
                  <a:prstClr val="black"/>
                </a:solidFill>
                <a:latin typeface="Comic Sans MS" panose="030F0702030302020204" pitchFamily="66" charset="0"/>
              </a:rPr>
              <a:t/>
            </a:r>
            <a:br>
              <a:rPr lang="en-US" sz="2000" dirty="0">
                <a:solidFill>
                  <a:prstClr val="black"/>
                </a:solidFill>
                <a:latin typeface="Comic Sans MS" panose="030F0702030302020204" pitchFamily="66" charset="0"/>
              </a:rPr>
            </a:br>
            <a:r>
              <a:rPr lang="en-US" sz="2000" b="1" dirty="0">
                <a:solidFill>
                  <a:prstClr val="black"/>
                </a:solidFill>
                <a:latin typeface="Comic Sans MS" panose="030F0702030302020204" pitchFamily="66" charset="0"/>
              </a:rPr>
              <a:t>Author(s): </a:t>
            </a:r>
            <a:r>
              <a:rPr lang="en-US" sz="2000" u="sng" dirty="0">
                <a:solidFill>
                  <a:prstClr val="black"/>
                </a:solidFill>
                <a:latin typeface="Comic Sans MS" panose="030F0702030302020204" pitchFamily="66" charset="0"/>
                <a:hlinkClick r:id="rId3"/>
              </a:rPr>
              <a:t>Christi </a:t>
            </a:r>
            <a:r>
              <a:rPr lang="en-US" sz="2000" u="sng" dirty="0" err="1">
                <a:solidFill>
                  <a:prstClr val="black"/>
                </a:solidFill>
                <a:latin typeface="Comic Sans MS" panose="030F0702030302020204" pitchFamily="66" charset="0"/>
                <a:hlinkClick r:id="rId3"/>
              </a:rPr>
              <a:t>Leadmon</a:t>
            </a:r>
            <a:r>
              <a:rPr lang="en-US" sz="2000" u="sng" dirty="0">
                <a:solidFill>
                  <a:prstClr val="black"/>
                </a:solidFill>
                <a:latin typeface="Comic Sans MS" panose="030F0702030302020204" pitchFamily="66" charset="0"/>
              </a:rPr>
              <a:t> </a:t>
            </a:r>
          </a:p>
          <a:p>
            <a:endParaRPr lang="en-US" sz="2000" dirty="0"/>
          </a:p>
        </p:txBody>
      </p:sp>
      <p:sp>
        <p:nvSpPr>
          <p:cNvPr id="4" name="Text Placeholder 3"/>
          <p:cNvSpPr>
            <a:spLocks noGrp="1"/>
          </p:cNvSpPr>
          <p:nvPr>
            <p:ph type="body" sz="half" idx="2"/>
          </p:nvPr>
        </p:nvSpPr>
        <p:spPr/>
        <p:txBody>
          <a:bodyPr/>
          <a:lstStyle/>
          <a:p>
            <a:r>
              <a:rPr lang="en-US" dirty="0" smtClean="0">
                <a:hlinkClick r:id="rId4" action="ppaction://hlinksldjump"/>
              </a:rPr>
              <a:t>Introduction</a:t>
            </a:r>
            <a:endParaRPr lang="en-US" dirty="0" smtClean="0"/>
          </a:p>
          <a:p>
            <a:r>
              <a:rPr lang="en-US" dirty="0" smtClean="0">
                <a:hlinkClick r:id="rId5" action="ppaction://hlinksldjump"/>
              </a:rPr>
              <a:t>Task</a:t>
            </a:r>
            <a:endParaRPr lang="en-US" dirty="0" smtClean="0"/>
          </a:p>
          <a:p>
            <a:pPr lvl="0"/>
            <a:r>
              <a:rPr lang="en-US" dirty="0" smtClean="0">
                <a:solidFill>
                  <a:prstClr val="black"/>
                </a:solidFill>
                <a:hlinkClick r:id="rId6" action="ppaction://hlinksldjump"/>
              </a:rPr>
              <a:t>Process</a:t>
            </a:r>
            <a:endParaRPr lang="en-US" dirty="0" smtClean="0"/>
          </a:p>
          <a:p>
            <a:r>
              <a:rPr lang="en-US" dirty="0" smtClean="0">
                <a:hlinkClick r:id="rId7" action="ppaction://hlinksldjump"/>
              </a:rPr>
              <a:t>Evaluation</a:t>
            </a:r>
            <a:endParaRPr lang="en-US" dirty="0" smtClean="0"/>
          </a:p>
          <a:p>
            <a:r>
              <a:rPr lang="en-US" dirty="0" smtClean="0">
                <a:hlinkClick r:id="rId8" action="ppaction://hlinksldjump"/>
              </a:rPr>
              <a:t>Conclusion</a:t>
            </a:r>
            <a:endParaRPr lang="en-US" dirty="0"/>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29000" y="6019801"/>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60198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68763" y="5981185"/>
            <a:ext cx="1493837" cy="369332"/>
          </a:xfrm>
          <a:prstGeom prst="rect">
            <a:avLst/>
          </a:prstGeom>
          <a:noFill/>
        </p:spPr>
        <p:txBody>
          <a:bodyPr wrap="square" rtlCol="0">
            <a:spAutoFit/>
          </a:bodyPr>
          <a:lstStyle/>
          <a:p>
            <a:r>
              <a:rPr lang="en-US" dirty="0" smtClean="0"/>
              <a:t>Last         Next</a:t>
            </a:r>
            <a:endParaRPr lang="en-US" dirty="0"/>
          </a:p>
        </p:txBody>
      </p:sp>
      <p:sp>
        <p:nvSpPr>
          <p:cNvPr id="6" name="Action Button: Home 5">
            <a:hlinkClick r:id="rId10" action="ppaction://hlinksldjump" highlightClick="1"/>
          </p:cNvPr>
          <p:cNvSpPr/>
          <p:nvPr/>
        </p:nvSpPr>
        <p:spPr>
          <a:xfrm>
            <a:off x="238516" y="6165851"/>
            <a:ext cx="523484" cy="59142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5323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Box 2"/>
          <p:cNvSpPr txBox="1"/>
          <p:nvPr/>
        </p:nvSpPr>
        <p:spPr>
          <a:xfrm>
            <a:off x="304800" y="1524000"/>
            <a:ext cx="8686800" cy="2585323"/>
          </a:xfrm>
          <a:prstGeom prst="rect">
            <a:avLst/>
          </a:prstGeom>
          <a:noFill/>
        </p:spPr>
        <p:txBody>
          <a:bodyPr wrap="square" rtlCol="0">
            <a:spAutoFit/>
          </a:bodyPr>
          <a:lstStyle/>
          <a:p>
            <a:r>
              <a:rPr lang="en-US" dirty="0" smtClean="0"/>
              <a:t>On this journey, you will use different resources to collect information on different forms and sources of energy.</a:t>
            </a:r>
          </a:p>
          <a:p>
            <a:endParaRPr lang="en-US" dirty="0"/>
          </a:p>
          <a:p>
            <a:r>
              <a:rPr lang="en-US" dirty="0" smtClean="0"/>
              <a:t>You will be divided in to small groups to complete this task. Even though you are working in groups, there will be some activities that you will be graded on as an individual. You will find a grading rubric under the evaluation slide. </a:t>
            </a:r>
          </a:p>
          <a:p>
            <a:endParaRPr lang="en-US" dirty="0"/>
          </a:p>
          <a:p>
            <a:r>
              <a:rPr lang="en-US" dirty="0" smtClean="0"/>
              <a:t>The final activity will be a group created project in which you will present your findings to the class. This may be in a PowerPoint, poster, brochure or oral presentation. </a:t>
            </a:r>
            <a:endParaRPr lang="en-US" dirty="0"/>
          </a:p>
        </p:txBody>
      </p:sp>
      <p:pic>
        <p:nvPicPr>
          <p:cNvPr id="3074" name="Picture 2">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357724" y="6096001"/>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0960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487" y="5998369"/>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766" y="6069962"/>
            <a:ext cx="528073" cy="63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694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152400"/>
            <a:ext cx="8077200" cy="707886"/>
          </a:xfrm>
          <a:prstGeom prst="rect">
            <a:avLst/>
          </a:prstGeom>
          <a:noFill/>
        </p:spPr>
        <p:txBody>
          <a:bodyPr wrap="square" rtlCol="0">
            <a:spAutoFit/>
          </a:bodyPr>
          <a:lstStyle/>
          <a:p>
            <a:pPr algn="ctr"/>
            <a:r>
              <a:rPr lang="en-US" sz="4000" dirty="0" smtClean="0">
                <a:latin typeface="Comic Sans MS" panose="030F0702030302020204" pitchFamily="66" charset="0"/>
              </a:rPr>
              <a:t>Task</a:t>
            </a:r>
            <a:endParaRPr lang="en-US" sz="4000" dirty="0">
              <a:latin typeface="Comic Sans MS" panose="030F0702030302020204" pitchFamily="66" charset="0"/>
            </a:endParaRPr>
          </a:p>
        </p:txBody>
      </p:sp>
      <p:sp>
        <p:nvSpPr>
          <p:cNvPr id="4" name="Rectangle 3"/>
          <p:cNvSpPr/>
          <p:nvPr/>
        </p:nvSpPr>
        <p:spPr>
          <a:xfrm>
            <a:off x="200789" y="1219200"/>
            <a:ext cx="8894618" cy="4524315"/>
          </a:xfrm>
          <a:prstGeom prst="rect">
            <a:avLst/>
          </a:prstGeom>
        </p:spPr>
        <p:txBody>
          <a:bodyPr wrap="square">
            <a:spAutoFit/>
          </a:bodyPr>
          <a:lstStyle/>
          <a:p>
            <a:r>
              <a:rPr lang="en-US" dirty="0" smtClean="0">
                <a:effectLst/>
                <a:latin typeface="comic sans ms"/>
              </a:rPr>
              <a:t>Well, it has finally happened! We are facing a power shortage in our area due to people playing too many video games,  watching too many cartoons, and wasting electricity. There is a way to keep us from facing a total loss of power, or blackout, though. A mad scientist, Doctor </a:t>
            </a:r>
            <a:r>
              <a:rPr lang="en-US" dirty="0" err="1" smtClean="0">
                <a:effectLst/>
                <a:latin typeface="comic sans ms"/>
              </a:rPr>
              <a:t>Barakat</a:t>
            </a:r>
            <a:r>
              <a:rPr lang="en-US" dirty="0" smtClean="0">
                <a:effectLst/>
                <a:latin typeface="comic sans ms"/>
              </a:rPr>
              <a:t>, has offered to build us an energy generating system of our own but there is a catch.  In order to continue having energy available to us you must find a way to convince  Dr. </a:t>
            </a:r>
            <a:r>
              <a:rPr lang="en-US" dirty="0" err="1" smtClean="0">
                <a:effectLst/>
                <a:latin typeface="comic sans ms"/>
              </a:rPr>
              <a:t>Barakat</a:t>
            </a:r>
            <a:r>
              <a:rPr lang="en-US" dirty="0" smtClean="0">
                <a:effectLst/>
                <a:latin typeface="comic sans ms"/>
              </a:rPr>
              <a:t> that you have researched the types of energy that are around us. </a:t>
            </a:r>
          </a:p>
          <a:p>
            <a:endParaRPr lang="en-US" dirty="0" smtClean="0">
              <a:effectLst/>
            </a:endParaRPr>
          </a:p>
          <a:p>
            <a:r>
              <a:rPr lang="en-US" dirty="0" smtClean="0">
                <a:effectLst/>
                <a:latin typeface="Comic Sans MS"/>
              </a:rPr>
              <a:t>Easy enough, right?</a:t>
            </a:r>
          </a:p>
          <a:p>
            <a:endParaRPr lang="en-US" dirty="0" smtClean="0">
              <a:effectLst/>
            </a:endParaRPr>
          </a:p>
          <a:p>
            <a:r>
              <a:rPr lang="en-US" dirty="0" smtClean="0">
                <a:effectLst/>
                <a:latin typeface="Comic Sans MS"/>
              </a:rPr>
              <a:t>As I said, there is a catch. You will also be given an alternate source of energy to investigate and you will use this information to convince Dr. </a:t>
            </a:r>
            <a:r>
              <a:rPr lang="en-US" dirty="0" err="1" smtClean="0">
                <a:effectLst/>
                <a:latin typeface="Comic Sans MS"/>
              </a:rPr>
              <a:t>Barakat</a:t>
            </a:r>
            <a:r>
              <a:rPr lang="en-US" dirty="0" smtClean="0">
                <a:effectLst/>
              </a:rPr>
              <a:t> </a:t>
            </a:r>
            <a:r>
              <a:rPr lang="en-US" dirty="0" smtClean="0">
                <a:effectLst/>
                <a:latin typeface="Comic Sans MS"/>
              </a:rPr>
              <a:t>that there is a better source of energy for our community than what we are currently using. </a:t>
            </a:r>
          </a:p>
          <a:p>
            <a:endParaRPr lang="en-US" dirty="0" smtClean="0">
              <a:effectLst/>
            </a:endParaRPr>
          </a:p>
          <a:p>
            <a:r>
              <a:rPr lang="en-US" dirty="0" smtClean="0">
                <a:effectLst/>
                <a:latin typeface="Comic Sans MS"/>
              </a:rPr>
              <a:t>If you are unsuccessful in this quest, we will be facing a total loss of power for an undetermined amount of time. </a:t>
            </a:r>
            <a:endParaRPr lang="en-US" dirty="0">
              <a:effectLst/>
            </a:endParaRPr>
          </a:p>
        </p:txBody>
      </p:sp>
      <p:pic>
        <p:nvPicPr>
          <p:cNvPr id="2050" name="Picture 2">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276600" y="6375574"/>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610" y="63754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16363" y="6310869"/>
            <a:ext cx="1551247" cy="369332"/>
          </a:xfrm>
          <a:prstGeom prst="rect">
            <a:avLst/>
          </a:prstGeom>
          <a:noFill/>
        </p:spPr>
        <p:txBody>
          <a:bodyPr wrap="square" rtlCol="0">
            <a:spAutoFit/>
          </a:bodyPr>
          <a:lstStyle/>
          <a:p>
            <a:r>
              <a:rPr lang="en-US" dirty="0" smtClean="0"/>
              <a:t>Back         Next</a:t>
            </a:r>
            <a:endParaRPr lang="en-US" dirty="0"/>
          </a:p>
        </p:txBody>
      </p:sp>
      <p:pic>
        <p:nvPicPr>
          <p:cNvPr id="2052"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 y="6067155"/>
            <a:ext cx="508794" cy="61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7989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1000" r="-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6393" y="-8351"/>
            <a:ext cx="8229600" cy="670719"/>
          </a:xfrm>
        </p:spPr>
        <p:txBody>
          <a:bodyPr>
            <a:normAutofit fontScale="90000"/>
          </a:bodyPr>
          <a:lstStyle/>
          <a:p>
            <a:r>
              <a:rPr lang="en-US" dirty="0" smtClean="0">
                <a:latin typeface="Comic Sans MS" panose="030F0702030302020204" pitchFamily="66" charset="0"/>
              </a:rPr>
              <a:t>Process</a:t>
            </a:r>
            <a:endParaRPr lang="en-US" dirty="0">
              <a:latin typeface="Comic Sans MS" panose="030F0702030302020204" pitchFamily="66" charset="0"/>
            </a:endParaRPr>
          </a:p>
        </p:txBody>
      </p:sp>
      <p:sp>
        <p:nvSpPr>
          <p:cNvPr id="6" name="Content Placeholder 5"/>
          <p:cNvSpPr>
            <a:spLocks noGrp="1"/>
          </p:cNvSpPr>
          <p:nvPr>
            <p:ph idx="1"/>
          </p:nvPr>
        </p:nvSpPr>
        <p:spPr>
          <a:xfrm>
            <a:off x="13570" y="610656"/>
            <a:ext cx="8839200" cy="5791200"/>
          </a:xfrm>
        </p:spPr>
        <p:txBody>
          <a:bodyPr>
            <a:normAutofit fontScale="92500" lnSpcReduction="20000"/>
          </a:bodyPr>
          <a:lstStyle/>
          <a:p>
            <a:r>
              <a:rPr lang="en-US" sz="2000" dirty="0" smtClean="0">
                <a:latin typeface="Comic Sans MS" panose="030F0702030302020204" pitchFamily="66" charset="0"/>
              </a:rPr>
              <a:t>You will be placed in small groups to complete this task. </a:t>
            </a:r>
          </a:p>
          <a:p>
            <a:r>
              <a:rPr lang="en-US" sz="2000" dirty="0" smtClean="0">
                <a:latin typeface="Comic Sans MS" panose="030F0702030302020204" pitchFamily="66" charset="0"/>
              </a:rPr>
              <a:t>Complete a scavenger hunt using online </a:t>
            </a:r>
            <a:r>
              <a:rPr lang="en-US" sz="2000" dirty="0" smtClean="0">
                <a:latin typeface="Comic Sans MS" panose="030F0702030302020204" pitchFamily="66" charset="0"/>
                <a:hlinkClick r:id="rId3" action="ppaction://hlinksldjump"/>
              </a:rPr>
              <a:t>resources</a:t>
            </a:r>
            <a:r>
              <a:rPr lang="en-US" sz="2000" dirty="0" smtClean="0">
                <a:latin typeface="Comic Sans MS" panose="030F0702030302020204" pitchFamily="66" charset="0"/>
              </a:rPr>
              <a:t> to complete the energy </a:t>
            </a:r>
            <a:r>
              <a:rPr lang="en-US" sz="2000" dirty="0" smtClean="0">
                <a:latin typeface="Comic Sans MS" panose="030F0702030302020204" pitchFamily="66" charset="0"/>
                <a:hlinkClick r:id="rId4" action="ppaction://hlinksldjump"/>
              </a:rPr>
              <a:t>information sheet</a:t>
            </a:r>
            <a:r>
              <a:rPr lang="en-US" sz="2000" dirty="0" smtClean="0">
                <a:latin typeface="Comic Sans MS" panose="030F0702030302020204" pitchFamily="66" charset="0"/>
              </a:rPr>
              <a:t>. In order to share the workload equally, you may want to consider having 2 group members research half of the sources listed and the other 2 group members will research the remaining sources. The two groups will then share the results with one another. </a:t>
            </a:r>
          </a:p>
          <a:p>
            <a:r>
              <a:rPr lang="en-US" sz="2000" dirty="0" smtClean="0">
                <a:latin typeface="Comic Sans MS" panose="030F0702030302020204" pitchFamily="66" charset="0"/>
              </a:rPr>
              <a:t>What kind of energy user are you? </a:t>
            </a:r>
            <a:r>
              <a:rPr lang="en-US" sz="2000" dirty="0" smtClean="0">
                <a:latin typeface="Comic Sans MS" panose="030F0702030302020204" pitchFamily="66" charset="0"/>
                <a:hlinkClick r:id="rId5"/>
              </a:rPr>
              <a:t>Take the Use Energy Wisely quiz</a:t>
            </a:r>
            <a:r>
              <a:rPr lang="en-US" sz="2000" dirty="0" smtClean="0">
                <a:latin typeface="Comic Sans MS" panose="030F0702030302020204" pitchFamily="66" charset="0"/>
              </a:rPr>
              <a:t> to find out. This will be an individual activity. You will then complete the </a:t>
            </a:r>
            <a:r>
              <a:rPr lang="en-US" sz="2000" dirty="0" smtClean="0">
                <a:latin typeface="Comic Sans MS" panose="030F0702030302020204" pitchFamily="66" charset="0"/>
                <a:hlinkClick r:id="rId6" action="ppaction://hlinksldjump"/>
              </a:rPr>
              <a:t>Energy and Sources of Energy Quiz</a:t>
            </a:r>
            <a:r>
              <a:rPr lang="en-US" sz="2000" dirty="0" smtClean="0">
                <a:latin typeface="Comic Sans MS" panose="030F0702030302020204" pitchFamily="66" charset="0"/>
              </a:rPr>
              <a:t> independently for a grade.</a:t>
            </a:r>
          </a:p>
          <a:p>
            <a:r>
              <a:rPr lang="en-US" sz="2000" dirty="0" smtClean="0">
                <a:latin typeface="Comic Sans MS" panose="030F0702030302020204" pitchFamily="66" charset="0"/>
              </a:rPr>
              <a:t>Each member of the group will research a renewable or non-renewable energy source. An </a:t>
            </a:r>
            <a:r>
              <a:rPr lang="en-US" sz="2000" dirty="0" smtClean="0">
                <a:latin typeface="Comic Sans MS" panose="030F0702030302020204" pitchFamily="66" charset="0"/>
                <a:hlinkClick r:id="rId7" action="ppaction://hlinksldjump"/>
              </a:rPr>
              <a:t>energy source study guide </a:t>
            </a:r>
            <a:r>
              <a:rPr lang="en-US" sz="2000" dirty="0" smtClean="0">
                <a:latin typeface="Comic Sans MS" panose="030F0702030302020204" pitchFamily="66" charset="0"/>
              </a:rPr>
              <a:t>is available to help you gather the information that you need. You can also find some helpful websites listed on the resources page.</a:t>
            </a:r>
          </a:p>
          <a:p>
            <a:r>
              <a:rPr lang="en-US" sz="2000" dirty="0" smtClean="0">
                <a:latin typeface="Comic Sans MS" panose="030F0702030302020204" pitchFamily="66" charset="0"/>
              </a:rPr>
              <a:t>Once all the research has been done, the group should decide which energy source, renewable or non-renewable, to present to Dr. </a:t>
            </a:r>
            <a:r>
              <a:rPr lang="en-US" sz="2000" dirty="0" err="1" smtClean="0">
                <a:latin typeface="Comic Sans MS" panose="030F0702030302020204" pitchFamily="66" charset="0"/>
              </a:rPr>
              <a:t>Barakat</a:t>
            </a:r>
            <a:r>
              <a:rPr lang="en-US" sz="2000" dirty="0" smtClean="0">
                <a:latin typeface="Comic Sans MS" panose="030F0702030302020204" pitchFamily="66" charset="0"/>
              </a:rPr>
              <a:t> as a better source of energy than what we currently use. </a:t>
            </a:r>
          </a:p>
          <a:p>
            <a:r>
              <a:rPr lang="en-US" sz="2000" dirty="0" smtClean="0">
                <a:latin typeface="Comic Sans MS" panose="030F0702030302020204" pitchFamily="66" charset="0"/>
              </a:rPr>
              <a:t>The energy source that your group chooses will be presented in a PPT, poster or brochure. Your group will decide what method to use. The information on the study guide will be the information that you should include in your final presentation. </a:t>
            </a:r>
          </a:p>
          <a:p>
            <a:r>
              <a:rPr lang="en-US" sz="2000" dirty="0" smtClean="0">
                <a:latin typeface="Comic Sans MS" panose="030F0702030302020204" pitchFamily="66" charset="0"/>
              </a:rPr>
              <a:t>The </a:t>
            </a:r>
            <a:r>
              <a:rPr lang="en-US" sz="2000" dirty="0" smtClean="0">
                <a:latin typeface="Comic Sans MS" panose="030F0702030302020204" pitchFamily="66" charset="0"/>
                <a:hlinkClick r:id="rId8" action="ppaction://hlinksldjump"/>
              </a:rPr>
              <a:t>evaluation rubric</a:t>
            </a:r>
            <a:r>
              <a:rPr lang="en-US" sz="2000" dirty="0" smtClean="0">
                <a:latin typeface="Comic Sans MS" panose="030F0702030302020204" pitchFamily="66" charset="0"/>
              </a:rPr>
              <a:t> will provide you with a guide as to how you will be graded on this activity. </a:t>
            </a:r>
          </a:p>
          <a:p>
            <a:pPr marL="0" indent="0">
              <a:buNone/>
            </a:pPr>
            <a:endParaRPr lang="en-US" sz="2000" dirty="0" smtClean="0">
              <a:latin typeface="Comic Sans MS" panose="030F0702030302020204" pitchFamily="66" charset="0"/>
            </a:endParaRPr>
          </a:p>
          <a:p>
            <a:pPr marL="0" indent="0">
              <a:buNone/>
            </a:pPr>
            <a:endParaRPr lang="en-US" sz="2000" dirty="0">
              <a:latin typeface="Comic Sans MS" panose="030F0702030302020204" pitchFamily="66" charset="0"/>
            </a:endParaRPr>
          </a:p>
        </p:txBody>
      </p:sp>
      <p:sp>
        <p:nvSpPr>
          <p:cNvPr id="2" name="Right Arrow 1">
            <a:hlinkClick r:id="" action="ppaction://hlinkshowjump?jump=previousslide"/>
          </p:cNvPr>
          <p:cNvSpPr/>
          <p:nvPr/>
        </p:nvSpPr>
        <p:spPr>
          <a:xfrm rot="10800000">
            <a:off x="2895600" y="645247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 action="ppaction://hlinkshowjump?jump=nex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645247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0" y="6401856"/>
            <a:ext cx="1752600" cy="369332"/>
          </a:xfrm>
          <a:prstGeom prst="rect">
            <a:avLst/>
          </a:prstGeom>
          <a:noFill/>
        </p:spPr>
        <p:txBody>
          <a:bodyPr wrap="square" rtlCol="0">
            <a:spAutoFit/>
          </a:bodyPr>
          <a:lstStyle/>
          <a:p>
            <a:r>
              <a:rPr lang="en-US" dirty="0" smtClean="0"/>
              <a:t>Back             Next</a:t>
            </a:r>
            <a:endParaRPr lang="en-US" dirty="0"/>
          </a:p>
        </p:txBody>
      </p:sp>
      <p:pic>
        <p:nvPicPr>
          <p:cNvPr id="1027" name="Picture 3">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4155" y="6220308"/>
            <a:ext cx="457200" cy="55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811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92023"/>
              </p:ext>
            </p:extLst>
          </p:nvPr>
        </p:nvGraphicFramePr>
        <p:xfrm>
          <a:off x="228600" y="762000"/>
          <a:ext cx="8686800" cy="5750232"/>
        </p:xfrm>
        <a:graphic>
          <a:graphicData uri="http://schemas.openxmlformats.org/drawingml/2006/table">
            <a:tbl>
              <a:tblPr firstRow="1" firstCol="1" bandRow="1">
                <a:tableStyleId>{5C22544A-7EE6-4342-B048-85BDC9FD1C3A}</a:tableStyleId>
              </a:tblPr>
              <a:tblGrid>
                <a:gridCol w="1737360"/>
                <a:gridCol w="1737360"/>
                <a:gridCol w="1737360"/>
                <a:gridCol w="1737360"/>
                <a:gridCol w="1737360"/>
              </a:tblGrid>
              <a:tr h="299829">
                <a:tc>
                  <a:txBody>
                    <a:bodyPr/>
                    <a:lstStyle/>
                    <a:p>
                      <a:pPr marL="0" marR="0">
                        <a:lnSpc>
                          <a:spcPct val="115000"/>
                        </a:lnSpc>
                        <a:spcBef>
                          <a:spcPts val="0"/>
                        </a:spcBef>
                        <a:spcAft>
                          <a:spcPts val="1000"/>
                        </a:spcAft>
                      </a:pPr>
                      <a:r>
                        <a:rPr lang="en-US" sz="1050" dirty="0">
                          <a:effectLst/>
                        </a:rPr>
                        <a:t>CATEGORY </a:t>
                      </a:r>
                      <a:endParaRPr lang="en-US" sz="1050" dirty="0">
                        <a:effectLst/>
                        <a:latin typeface="Calibri"/>
                        <a:ea typeface="Calibri"/>
                        <a:cs typeface="Times New Roman"/>
                      </a:endParaRPr>
                    </a:p>
                  </a:txBody>
                  <a:tcPr marL="11413" marR="11413" marT="11413" marB="11413" anchor="b"/>
                </a:tc>
                <a:tc>
                  <a:txBody>
                    <a:bodyPr/>
                    <a:lstStyle/>
                    <a:p>
                      <a:pPr marL="0" marR="0">
                        <a:lnSpc>
                          <a:spcPct val="115000"/>
                        </a:lnSpc>
                        <a:spcBef>
                          <a:spcPts val="0"/>
                        </a:spcBef>
                        <a:spcAft>
                          <a:spcPts val="1000"/>
                        </a:spcAft>
                      </a:pPr>
                      <a:r>
                        <a:rPr lang="en-US" sz="1000">
                          <a:effectLst/>
                        </a:rPr>
                        <a:t>4 </a:t>
                      </a:r>
                      <a:endParaRPr lang="en-US" sz="1000">
                        <a:effectLst/>
                        <a:latin typeface="Calibri"/>
                        <a:ea typeface="Calibri"/>
                        <a:cs typeface="Times New Roman"/>
                      </a:endParaRPr>
                    </a:p>
                  </a:txBody>
                  <a:tcPr marL="11413" marR="11413" marT="11413" marB="11413" anchor="b"/>
                </a:tc>
                <a:tc>
                  <a:txBody>
                    <a:bodyPr/>
                    <a:lstStyle/>
                    <a:p>
                      <a:pPr marL="0" marR="0">
                        <a:lnSpc>
                          <a:spcPct val="115000"/>
                        </a:lnSpc>
                        <a:spcBef>
                          <a:spcPts val="0"/>
                        </a:spcBef>
                        <a:spcAft>
                          <a:spcPts val="1000"/>
                        </a:spcAft>
                      </a:pPr>
                      <a:r>
                        <a:rPr lang="en-US" sz="1000" dirty="0">
                          <a:effectLst/>
                        </a:rPr>
                        <a:t>3 </a:t>
                      </a:r>
                      <a:endParaRPr lang="en-US" sz="1000" dirty="0">
                        <a:effectLst/>
                        <a:latin typeface="Calibri"/>
                        <a:ea typeface="Calibri"/>
                        <a:cs typeface="Times New Roman"/>
                      </a:endParaRPr>
                    </a:p>
                  </a:txBody>
                  <a:tcPr marL="11413" marR="11413" marT="11413" marB="11413" anchor="b"/>
                </a:tc>
                <a:tc>
                  <a:txBody>
                    <a:bodyPr/>
                    <a:lstStyle/>
                    <a:p>
                      <a:pPr marL="0" marR="0">
                        <a:lnSpc>
                          <a:spcPct val="115000"/>
                        </a:lnSpc>
                        <a:spcBef>
                          <a:spcPts val="0"/>
                        </a:spcBef>
                        <a:spcAft>
                          <a:spcPts val="1000"/>
                        </a:spcAft>
                      </a:pPr>
                      <a:r>
                        <a:rPr lang="en-US" sz="1000" dirty="0">
                          <a:effectLst/>
                        </a:rPr>
                        <a:t>2 </a:t>
                      </a:r>
                      <a:endParaRPr lang="en-US" sz="1000" dirty="0">
                        <a:effectLst/>
                        <a:latin typeface="Calibri"/>
                        <a:ea typeface="Calibri"/>
                        <a:cs typeface="Times New Roman"/>
                      </a:endParaRPr>
                    </a:p>
                  </a:txBody>
                  <a:tcPr marL="11413" marR="11413" marT="11413" marB="11413" anchor="b"/>
                </a:tc>
                <a:tc>
                  <a:txBody>
                    <a:bodyPr/>
                    <a:lstStyle/>
                    <a:p>
                      <a:pPr marL="0" marR="0">
                        <a:lnSpc>
                          <a:spcPct val="115000"/>
                        </a:lnSpc>
                        <a:spcBef>
                          <a:spcPts val="0"/>
                        </a:spcBef>
                        <a:spcAft>
                          <a:spcPts val="1000"/>
                        </a:spcAft>
                      </a:pPr>
                      <a:r>
                        <a:rPr lang="en-US" sz="1000" dirty="0">
                          <a:effectLst/>
                        </a:rPr>
                        <a:t>1 </a:t>
                      </a:r>
                      <a:endParaRPr lang="en-US" sz="1000" dirty="0">
                        <a:effectLst/>
                        <a:latin typeface="Calibri"/>
                        <a:ea typeface="Calibri"/>
                        <a:cs typeface="Times New Roman"/>
                      </a:endParaRPr>
                    </a:p>
                  </a:txBody>
                  <a:tcPr marL="11413" marR="11413" marT="11413" marB="11413" anchor="b"/>
                </a:tc>
              </a:tr>
              <a:tr h="1166778">
                <a:tc>
                  <a:txBody>
                    <a:bodyPr/>
                    <a:lstStyle/>
                    <a:p>
                      <a:pPr marL="0" marR="0">
                        <a:lnSpc>
                          <a:spcPct val="115000"/>
                        </a:lnSpc>
                        <a:spcBef>
                          <a:spcPts val="0"/>
                        </a:spcBef>
                        <a:spcAft>
                          <a:spcPts val="1000"/>
                        </a:spcAft>
                      </a:pPr>
                      <a:r>
                        <a:rPr lang="en-US" sz="1050" dirty="0" smtClean="0">
                          <a:effectLst/>
                        </a:rPr>
                        <a:t>Collaborative effort</a:t>
                      </a:r>
                      <a:r>
                        <a:rPr lang="en-US" sz="1050" baseline="0" dirty="0" smtClean="0">
                          <a:effectLst/>
                        </a:rPr>
                        <a:t> with group members </a:t>
                      </a:r>
                      <a:r>
                        <a:rPr lang="en-US" sz="1050" dirty="0" smtClean="0">
                          <a:effectLst/>
                        </a:rPr>
                        <a:t>(Students </a:t>
                      </a:r>
                      <a:r>
                        <a:rPr lang="en-US" sz="1050" dirty="0">
                          <a:effectLst/>
                        </a:rPr>
                        <a:t>will grade group members on this category) </a:t>
                      </a:r>
                      <a:endParaRPr lang="en-US" sz="105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Student was an engaged partner, listening to suggestions of others and working cooperatively throughout lesson.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Student was an engaged partner but had trouble listening to others and/or working cooperatively.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Student cooperated with others, but needed prompting to stay on-task.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100" dirty="0">
                          <a:effectLst/>
                        </a:rPr>
                        <a:t>Student did not work effectively with others. </a:t>
                      </a:r>
                      <a:endParaRPr lang="en-US" sz="1100" dirty="0">
                        <a:effectLst/>
                        <a:latin typeface="Calibri"/>
                        <a:ea typeface="Calibri"/>
                        <a:cs typeface="Times New Roman"/>
                      </a:endParaRPr>
                    </a:p>
                  </a:txBody>
                  <a:tcPr marL="11413" marR="11413" marT="11413" marB="11413"/>
                </a:tc>
              </a:tr>
              <a:tr h="783290">
                <a:tc>
                  <a:txBody>
                    <a:bodyPr/>
                    <a:lstStyle/>
                    <a:p>
                      <a:pPr marL="0" marR="0">
                        <a:lnSpc>
                          <a:spcPct val="115000"/>
                        </a:lnSpc>
                        <a:spcBef>
                          <a:spcPts val="0"/>
                        </a:spcBef>
                        <a:spcAft>
                          <a:spcPts val="1000"/>
                        </a:spcAft>
                      </a:pPr>
                      <a:r>
                        <a:rPr lang="en-US" sz="1050" dirty="0">
                          <a:effectLst/>
                        </a:rPr>
                        <a:t>Energy Scavenger Hunt (Individual contribution to team task) </a:t>
                      </a:r>
                      <a:endParaRPr lang="en-US" sz="105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You contributed 4 or more facts toward completion of your group's scavenger hunt.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You contributed only 3 facts toward completion of your group's scavenger hunt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You contributed only 2 facts toward completion of your group's scavenger hunt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100" dirty="0">
                          <a:effectLst/>
                        </a:rPr>
                        <a:t>You contributed 1 or no facts toward completion of your group's scavenger hunt. </a:t>
                      </a:r>
                      <a:endParaRPr lang="en-US" sz="1100" dirty="0">
                        <a:effectLst/>
                        <a:latin typeface="Calibri"/>
                        <a:ea typeface="Calibri"/>
                        <a:cs typeface="Times New Roman"/>
                      </a:endParaRPr>
                    </a:p>
                  </a:txBody>
                  <a:tcPr marL="11413" marR="11413" marT="11413" marB="11413"/>
                </a:tc>
              </a:tr>
              <a:tr h="1294608">
                <a:tc>
                  <a:txBody>
                    <a:bodyPr/>
                    <a:lstStyle/>
                    <a:p>
                      <a:pPr marL="0" marR="0">
                        <a:lnSpc>
                          <a:spcPct val="115000"/>
                        </a:lnSpc>
                        <a:spcBef>
                          <a:spcPts val="0"/>
                        </a:spcBef>
                        <a:spcAft>
                          <a:spcPts val="1000"/>
                        </a:spcAft>
                      </a:pPr>
                      <a:r>
                        <a:rPr lang="en-US" sz="1050" dirty="0">
                          <a:effectLst/>
                        </a:rPr>
                        <a:t>Completion of study guide (Individual contribution) </a:t>
                      </a:r>
                      <a:endParaRPr lang="en-US" sz="105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You completed your scoring guide with quality information that was helpful to your team in making the decision on the best source of energy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You completed most of your scoring guide with some information that was helpful to your team in making the decision on the best source of energy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You completed some of your study guide. However, the information was not enough to help your team make the decision on the best source of energy.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100" dirty="0">
                          <a:effectLst/>
                        </a:rPr>
                        <a:t>You completed only part of your study guide. However none of your information was helpful to the team in making the decision on the best source of energy. </a:t>
                      </a:r>
                      <a:endParaRPr lang="en-US" sz="1100" dirty="0">
                        <a:effectLst/>
                        <a:latin typeface="Calibri"/>
                        <a:ea typeface="Calibri"/>
                        <a:cs typeface="Times New Roman"/>
                      </a:endParaRPr>
                    </a:p>
                  </a:txBody>
                  <a:tcPr marL="11413" marR="11413" marT="11413" marB="11413"/>
                </a:tc>
              </a:tr>
              <a:tr h="1294608">
                <a:tc>
                  <a:txBody>
                    <a:bodyPr/>
                    <a:lstStyle/>
                    <a:p>
                      <a:pPr marL="0" marR="0">
                        <a:lnSpc>
                          <a:spcPct val="115000"/>
                        </a:lnSpc>
                        <a:spcBef>
                          <a:spcPts val="0"/>
                        </a:spcBef>
                        <a:spcAft>
                          <a:spcPts val="1000"/>
                        </a:spcAft>
                      </a:pPr>
                      <a:r>
                        <a:rPr lang="en-US" sz="1050" dirty="0">
                          <a:effectLst/>
                        </a:rPr>
                        <a:t>Presentation (Team effort to present persuasive information) </a:t>
                      </a:r>
                      <a:endParaRPr lang="en-US" sz="105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All 4 team members participated in the presentation. AND Good emphasis was given to information that persuades the audience.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3 of the 4 team members participated in the presentation. OR Some emphasis was given to information that persuades the audience.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2 of the 4 team members participated in the presentation. OR Little emphasis was given to information that persuades the audience.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100" dirty="0">
                          <a:effectLst/>
                        </a:rPr>
                        <a:t>Only 1 team members participated in the presentation. OR No emphasis was given to information that persuades the audience. </a:t>
                      </a:r>
                      <a:endParaRPr lang="en-US" sz="1100" dirty="0">
                        <a:effectLst/>
                        <a:latin typeface="Calibri"/>
                        <a:ea typeface="Calibri"/>
                        <a:cs typeface="Times New Roman"/>
                      </a:endParaRPr>
                    </a:p>
                  </a:txBody>
                  <a:tcPr marL="11413" marR="11413" marT="11413" marB="11413"/>
                </a:tc>
              </a:tr>
              <a:tr h="911119">
                <a:tc>
                  <a:txBody>
                    <a:bodyPr/>
                    <a:lstStyle/>
                    <a:p>
                      <a:pPr marL="0" marR="0">
                        <a:lnSpc>
                          <a:spcPct val="115000"/>
                        </a:lnSpc>
                        <a:spcBef>
                          <a:spcPts val="0"/>
                        </a:spcBef>
                        <a:spcAft>
                          <a:spcPts val="1000"/>
                        </a:spcAft>
                      </a:pPr>
                      <a:r>
                        <a:rPr lang="en-US" sz="1050" dirty="0">
                          <a:effectLst/>
                        </a:rPr>
                        <a:t>Demonstrate knowledge of Basic Information about Energy (Team effort) </a:t>
                      </a:r>
                      <a:endParaRPr lang="en-US" sz="105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a:effectLst/>
                        </a:rPr>
                        <a:t>All 4 members of your team scored 80% or better on the Energy and Energy Sources Quiz. </a:t>
                      </a:r>
                      <a:endParaRPr lang="en-US" sz="100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3 members of your team scored 80% or better on the Energy and Energy Sources Quiz.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000" dirty="0">
                          <a:effectLst/>
                        </a:rPr>
                        <a:t>Only 2 members of your team scored 80% or better on the Energy and Energy Sources Quiz. </a:t>
                      </a:r>
                      <a:endParaRPr lang="en-US" sz="1000" dirty="0">
                        <a:effectLst/>
                        <a:latin typeface="Calibri"/>
                        <a:ea typeface="Calibri"/>
                        <a:cs typeface="Times New Roman"/>
                      </a:endParaRPr>
                    </a:p>
                  </a:txBody>
                  <a:tcPr marL="11413" marR="11413" marT="11413" marB="11413"/>
                </a:tc>
                <a:tc>
                  <a:txBody>
                    <a:bodyPr/>
                    <a:lstStyle/>
                    <a:p>
                      <a:pPr marL="0" marR="0">
                        <a:lnSpc>
                          <a:spcPct val="115000"/>
                        </a:lnSpc>
                        <a:spcBef>
                          <a:spcPts val="0"/>
                        </a:spcBef>
                        <a:spcAft>
                          <a:spcPts val="1000"/>
                        </a:spcAft>
                      </a:pPr>
                      <a:r>
                        <a:rPr lang="en-US" sz="1100" dirty="0">
                          <a:effectLst/>
                        </a:rPr>
                        <a:t>Only 1 or no members of your team scored 80% or better on the Energy and Energy Sources Quiz.</a:t>
                      </a:r>
                      <a:endParaRPr lang="en-US" sz="1100" dirty="0">
                        <a:effectLst/>
                        <a:latin typeface="Calibri"/>
                        <a:ea typeface="Calibri"/>
                        <a:cs typeface="Times New Roman"/>
                      </a:endParaRPr>
                    </a:p>
                  </a:txBody>
                  <a:tcPr marL="11413" marR="11413" marT="11413" marB="11413"/>
                </a:tc>
              </a:tr>
            </a:tbl>
          </a:graphicData>
        </a:graphic>
      </p:graphicFrame>
      <p:pic>
        <p:nvPicPr>
          <p:cNvPr id="6146" name="Picture 2">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6" y="64770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276600" y="64770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363" y="6395189"/>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6230248"/>
            <a:ext cx="481806" cy="58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303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Congratulations!!! Your group was successfully able to convince Dr. </a:t>
            </a:r>
            <a:r>
              <a:rPr lang="en-US" dirty="0" err="1" smtClean="0"/>
              <a:t>Barakat</a:t>
            </a:r>
            <a:r>
              <a:rPr lang="en-US" dirty="0" smtClean="0"/>
              <a:t> that there are better energy sources available and he has agreed to build us another energy generating system so that we can continue enjoying the benefits that we are used to. </a:t>
            </a:r>
          </a:p>
          <a:p>
            <a:pPr marL="0" indent="0">
              <a:buNone/>
            </a:pPr>
            <a:r>
              <a:rPr lang="en-US" dirty="0" smtClean="0"/>
              <a:t>Hopefully, you will continue your own personal quest of learning more about energy sources and ways to conserve energy to make a positive impact on our world. </a:t>
            </a:r>
            <a:endParaRPr lang="en-US" dirty="0"/>
          </a:p>
        </p:txBody>
      </p:sp>
      <p:pic>
        <p:nvPicPr>
          <p:cNvPr id="7170" name="Picture 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10" y="62484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125711" y="624205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049" y="6150768"/>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629" y="6231438"/>
            <a:ext cx="420742" cy="50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390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The resources listed on this page will provide you with a great deal of information on sources of energy.  </a:t>
            </a:r>
            <a:endParaRPr lang="en-US" dirty="0"/>
          </a:p>
        </p:txBody>
      </p:sp>
      <p:sp>
        <p:nvSpPr>
          <p:cNvPr id="4" name="Text Placeholder 3"/>
          <p:cNvSpPr>
            <a:spLocks noGrp="1"/>
          </p:cNvSpPr>
          <p:nvPr>
            <p:ph type="body" sz="half" idx="2"/>
          </p:nvPr>
        </p:nvSpPr>
        <p:spPr/>
        <p:txBody>
          <a:bodyPr/>
          <a:lstStyle/>
          <a:p>
            <a:r>
              <a:rPr lang="en-US" dirty="0" smtClean="0">
                <a:hlinkClick r:id="rId3"/>
              </a:rPr>
              <a:t>California Energy Quest</a:t>
            </a:r>
            <a:endParaRPr lang="en-US" dirty="0" smtClean="0">
              <a:hlinkClick r:id="rId4"/>
            </a:endParaRPr>
          </a:p>
          <a:p>
            <a:r>
              <a:rPr lang="en-US" dirty="0" err="1" smtClean="0">
                <a:hlinkClick r:id="rId4"/>
              </a:rPr>
              <a:t>eSchoolToday</a:t>
            </a:r>
            <a:r>
              <a:rPr lang="en-US" dirty="0" smtClean="0">
                <a:hlinkClick r:id="rId4"/>
              </a:rPr>
              <a:t>- Energy</a:t>
            </a:r>
            <a:endParaRPr lang="en-US" dirty="0" smtClean="0"/>
          </a:p>
          <a:p>
            <a:r>
              <a:rPr lang="en-US" dirty="0" smtClean="0">
                <a:hlinkClick r:id="rId5"/>
              </a:rPr>
              <a:t>Explorit</a:t>
            </a:r>
            <a:endParaRPr lang="en-US" dirty="0" smtClean="0">
              <a:hlinkClick r:id="rId6"/>
            </a:endParaRPr>
          </a:p>
          <a:p>
            <a:r>
              <a:rPr lang="en-US" dirty="0" smtClean="0">
                <a:hlinkClick r:id="rId6"/>
              </a:rPr>
              <a:t>The Energy Story Chapter 1</a:t>
            </a:r>
            <a:endParaRPr lang="en-US" dirty="0" smtClean="0"/>
          </a:p>
          <a:p>
            <a:r>
              <a:rPr lang="en-US" dirty="0" smtClean="0">
                <a:hlinkClick r:id="rId7"/>
              </a:rPr>
              <a:t>The Energy Story Chapter 2</a:t>
            </a:r>
            <a:endParaRPr lang="en-US" dirty="0" smtClean="0"/>
          </a:p>
          <a:p>
            <a:r>
              <a:rPr lang="en-US" dirty="0" smtClean="0">
                <a:hlinkClick r:id="rId8"/>
              </a:rPr>
              <a:t>The Energy Story Chapter 17</a:t>
            </a:r>
            <a:endParaRPr lang="en-US" dirty="0" smtClean="0"/>
          </a:p>
          <a:p>
            <a:r>
              <a:rPr lang="en-US" dirty="0" smtClean="0">
                <a:hlinkClick r:id="rId9"/>
              </a:rPr>
              <a:t>EnWin Kids zone</a:t>
            </a:r>
            <a:endParaRPr lang="en-US" dirty="0" smtClean="0"/>
          </a:p>
          <a:p>
            <a:r>
              <a:rPr lang="en-US" dirty="0" smtClean="0">
                <a:hlinkClick r:id="rId10"/>
              </a:rPr>
              <a:t>EnWin Kids zone conservation</a:t>
            </a:r>
            <a:endParaRPr lang="en-US" dirty="0" smtClean="0"/>
          </a:p>
          <a:p>
            <a:r>
              <a:rPr lang="en-US" dirty="0" smtClean="0">
                <a:hlinkClick r:id="rId11"/>
              </a:rPr>
              <a:t>Energy Kids</a:t>
            </a:r>
            <a:endParaRPr lang="en-US" dirty="0" smtClean="0"/>
          </a:p>
          <a:p>
            <a:r>
              <a:rPr lang="en-US" dirty="0" smtClean="0">
                <a:hlinkClick r:id="rId12"/>
              </a:rPr>
              <a:t>Geothermal Education Office</a:t>
            </a:r>
            <a:endParaRPr lang="en-US" dirty="0" smtClean="0"/>
          </a:p>
          <a:p>
            <a:r>
              <a:rPr lang="en-US" dirty="0" smtClean="0">
                <a:hlinkClick r:id="rId13"/>
              </a:rPr>
              <a:t>Kids Korner</a:t>
            </a:r>
            <a:endParaRPr lang="en-US" dirty="0" smtClean="0"/>
          </a:p>
          <a:p>
            <a:r>
              <a:rPr lang="en-US" dirty="0" smtClean="0">
                <a:hlinkClick r:id="rId14"/>
              </a:rPr>
              <a:t>US Energy Information Administration</a:t>
            </a:r>
            <a:endParaRPr lang="en-US" dirty="0" smtClean="0"/>
          </a:p>
          <a:p>
            <a:r>
              <a:rPr lang="en-US" dirty="0" smtClean="0">
                <a:hlinkClick r:id="rId15"/>
              </a:rPr>
              <a:t>Energy games and activities</a:t>
            </a:r>
            <a:endParaRPr lang="en-US" dirty="0" smtClean="0"/>
          </a:p>
          <a:p>
            <a:r>
              <a:rPr lang="en-US" dirty="0" smtClean="0">
                <a:hlinkClick r:id="rId16"/>
              </a:rPr>
              <a:t>Kids and Energy</a:t>
            </a:r>
            <a:endParaRPr lang="en-US" dirty="0" smtClean="0"/>
          </a:p>
          <a:p>
            <a:r>
              <a:rPr lang="en-US" dirty="0" smtClean="0">
                <a:hlinkClick r:id="rId17"/>
              </a:rPr>
              <a:t>Energy Star Kids</a:t>
            </a:r>
            <a:endParaRPr lang="en-US" dirty="0" smtClean="0"/>
          </a:p>
          <a:p>
            <a:endParaRPr lang="en-US" dirty="0" smtClean="0"/>
          </a:p>
          <a:p>
            <a:endParaRPr lang="en-US" dirty="0" smtClean="0"/>
          </a:p>
          <a:p>
            <a:endParaRPr lang="en-US" dirty="0"/>
          </a:p>
        </p:txBody>
      </p:sp>
      <p:pic>
        <p:nvPicPr>
          <p:cNvPr id="8194" name="Picture 2">
            <a:hlinkClick r:id="" action="ppaction://hlinkshowjump?jump=nex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53076" y="61722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800000">
            <a:off x="3352800" y="61722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2563" y="6074568"/>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3611" y="6158969"/>
            <a:ext cx="457200" cy="55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289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4000" b="-4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dirty="0" smtClean="0"/>
              <a:t>Standards</a:t>
            </a:r>
            <a:endParaRPr lang="en-US" dirty="0"/>
          </a:p>
        </p:txBody>
      </p:sp>
      <p:sp>
        <p:nvSpPr>
          <p:cNvPr id="6" name="Content Placeholder 5"/>
          <p:cNvSpPr>
            <a:spLocks noGrp="1"/>
          </p:cNvSpPr>
          <p:nvPr>
            <p:ph idx="1"/>
          </p:nvPr>
        </p:nvSpPr>
        <p:spPr>
          <a:xfrm>
            <a:off x="431507" y="892968"/>
            <a:ext cx="8229600" cy="5410200"/>
          </a:xfrm>
        </p:spPr>
        <p:txBody>
          <a:bodyPr>
            <a:normAutofit/>
          </a:bodyPr>
          <a:lstStyle/>
          <a:p>
            <a:pPr marL="0" indent="0">
              <a:buNone/>
            </a:pPr>
            <a:r>
              <a:rPr lang="en-US" sz="1400" dirty="0" smtClean="0"/>
              <a:t>1. SC.3.N.3.1</a:t>
            </a:r>
            <a:endParaRPr lang="en-US" sz="1400" dirty="0"/>
          </a:p>
          <a:p>
            <a:endParaRPr lang="en-US" sz="1400" dirty="0"/>
          </a:p>
          <a:p>
            <a:r>
              <a:rPr lang="en-US" sz="1400" dirty="0"/>
              <a:t>Recognize that words in science can have different or more specific meanings than their use in everyday language; for example, energy, cell, heat/cold, and evidence.</a:t>
            </a:r>
          </a:p>
          <a:p>
            <a:endParaRPr lang="en-US" sz="1400" dirty="0"/>
          </a:p>
          <a:p>
            <a:pPr marL="0" indent="0">
              <a:buNone/>
            </a:pPr>
            <a:r>
              <a:rPr lang="en-US" sz="1400" dirty="0" smtClean="0"/>
              <a:t>2. SC.3.P.10.1</a:t>
            </a:r>
            <a:endParaRPr lang="en-US" sz="1400" dirty="0"/>
          </a:p>
          <a:p>
            <a:endParaRPr lang="en-US" sz="1400" dirty="0"/>
          </a:p>
          <a:p>
            <a:r>
              <a:rPr lang="en-US" sz="1400" dirty="0"/>
              <a:t>Identify some basic forms of energy such as light, heat, sound, electrical, and mechanical.</a:t>
            </a:r>
          </a:p>
          <a:p>
            <a:endParaRPr lang="en-US" sz="1400" dirty="0" smtClean="0"/>
          </a:p>
          <a:p>
            <a:pPr marL="0" indent="0">
              <a:buNone/>
            </a:pPr>
            <a:r>
              <a:rPr lang="en-US" sz="1400" dirty="0" smtClean="0"/>
              <a:t>3. SC.3.P.10.2</a:t>
            </a:r>
            <a:endParaRPr lang="en-US" sz="1400" dirty="0"/>
          </a:p>
          <a:p>
            <a:endParaRPr lang="en-US" sz="1400" dirty="0"/>
          </a:p>
          <a:p>
            <a:r>
              <a:rPr lang="en-US" sz="1400" dirty="0"/>
              <a:t>Recognize that energy has the ability to cause motion or create change</a:t>
            </a:r>
            <a:r>
              <a:rPr lang="en-US" sz="1400" dirty="0" smtClean="0"/>
              <a:t>.</a:t>
            </a:r>
          </a:p>
          <a:p>
            <a:endParaRPr lang="en-US" sz="1400" dirty="0"/>
          </a:p>
          <a:p>
            <a:pPr marL="0" indent="0">
              <a:buNone/>
            </a:pPr>
            <a:r>
              <a:rPr lang="en-US" sz="1400" dirty="0"/>
              <a:t>4. SC.3.N.1.1</a:t>
            </a:r>
          </a:p>
          <a:p>
            <a:r>
              <a:rPr lang="en-US" sz="1400" dirty="0"/>
              <a:t>Raise questions about the natural world, investigate them individually and in teams through free exploration and systematic investigations, and generate appropriate explanations based on those explorations. </a:t>
            </a:r>
            <a:endParaRPr lang="en-US" sz="1400" dirty="0" smtClean="0"/>
          </a:p>
          <a:p>
            <a:endParaRPr lang="en-US" sz="1400" dirty="0"/>
          </a:p>
          <a:p>
            <a:endParaRPr lang="en-US" sz="1400" dirty="0" smtClean="0"/>
          </a:p>
          <a:p>
            <a:endParaRPr lang="en-US" sz="1400" dirty="0"/>
          </a:p>
          <a:p>
            <a:pPr marL="0" indent="0">
              <a:buNone/>
            </a:pPr>
            <a:endParaRPr lang="en-US" sz="1400" dirty="0" smtClean="0"/>
          </a:p>
          <a:p>
            <a:pPr marL="0" indent="0">
              <a:buNone/>
            </a:pPr>
            <a:endParaRPr lang="en-US" sz="1400" dirty="0"/>
          </a:p>
        </p:txBody>
      </p:sp>
      <p:pic>
        <p:nvPicPr>
          <p:cNvPr id="10242" name="Picture 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564" y="6400799"/>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124200" y="6400800"/>
            <a:ext cx="639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051" y="6303168"/>
            <a:ext cx="1560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195219"/>
            <a:ext cx="494076"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7784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2108</Words>
  <Application>Microsoft Macintosh PowerPoint</Application>
  <PresentationFormat>On-screen Show (4:3)</PresentationFormat>
  <Paragraphs>257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Energy WebQuest for 3rd grade students</vt:lpstr>
      <vt:lpstr>Home</vt:lpstr>
      <vt:lpstr>Introduction</vt:lpstr>
      <vt:lpstr>PowerPoint Presentation</vt:lpstr>
      <vt:lpstr>Process</vt:lpstr>
      <vt:lpstr>Evaluation</vt:lpstr>
      <vt:lpstr>Conclusion</vt:lpstr>
      <vt:lpstr>Resources</vt:lpstr>
      <vt:lpstr>Standards</vt:lpstr>
      <vt:lpstr>Standards (cont)</vt:lpstr>
      <vt:lpstr>PowerPoint Presentation</vt:lpstr>
      <vt:lpstr>PowerPoint Presentation</vt:lpstr>
      <vt:lpstr>Study guide for energy source      Name ______________________________________________                  Energy source _______________________________________</vt:lpstr>
      <vt:lpstr>Energy and Sources of Energy Quiz         Name_________________________</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WebQuest for 3rd grade students</dc:title>
  <dc:creator>Christi</dc:creator>
  <cp:lastModifiedBy>admin</cp:lastModifiedBy>
  <cp:revision>57</cp:revision>
  <dcterms:created xsi:type="dcterms:W3CDTF">2013-11-22T04:11:44Z</dcterms:created>
  <dcterms:modified xsi:type="dcterms:W3CDTF">2016-09-09T17:17:03Z</dcterms:modified>
</cp:coreProperties>
</file>